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Bobby Jones" pitchFamily="2" charset="0"/>
      <p:regular r:id="rId13"/>
    </p:embeddedFont>
    <p:embeddedFont>
      <p:font typeface="Nunito Sans Condensed" pitchFamily="2" charset="77"/>
      <p:regular r:id="rId14"/>
    </p:embeddedFont>
    <p:embeddedFont>
      <p:font typeface="Nunito Sans Condensed Bold" pitchFamily="2" charset="77"/>
      <p:regular r:id="rId15"/>
      <p:bold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94651" autoAdjust="0"/>
  </p:normalViewPr>
  <p:slideViewPr>
    <p:cSldViewPr>
      <p:cViewPr varScale="1">
        <p:scale>
          <a:sx n="70" d="100"/>
          <a:sy n="70" d="100"/>
        </p:scale>
        <p:origin x="840" y="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eg>
</file>

<file path=ppt/media/image10.png>
</file>

<file path=ppt/media/image11.png>
</file>

<file path=ppt/media/image12.svg>
</file>

<file path=ppt/media/image13.png>
</file>

<file path=ppt/media/image14.sv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1/5/25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DDDCE"/>
        </a:solidFill>
        <a:effectLst/>
      </p:bgPr>
    </p:bg>
    <p:spTree>
      <p:nvGrpSpPr>
        <p:cNvPr id="1" name=""/>
        <p:cNvGrpSpPr/>
        <p:nvPr/>
      </p:nvGrpSpPr>
      <p:grpSpPr>
        <a:xfrm>
          <a:off x="0" y="0"/>
          <a:ext cx="0" cy="0"/>
          <a:chOff x="0" y="0"/>
          <a:chExt cx="0" cy="0"/>
        </a:xfrm>
      </p:grpSpPr>
      <p:sp>
        <p:nvSpPr>
          <p:cNvPr id="2" name="Freeform 2"/>
          <p:cNvSpPr/>
          <p:nvPr/>
        </p:nvSpPr>
        <p:spPr>
          <a:xfrm>
            <a:off x="-172869" y="4377157"/>
            <a:ext cx="18633739" cy="6498516"/>
          </a:xfrm>
          <a:custGeom>
            <a:avLst/>
            <a:gdLst/>
            <a:ahLst/>
            <a:cxnLst/>
            <a:rect l="l" t="t" r="r" b="b"/>
            <a:pathLst>
              <a:path w="18633739" h="6498516">
                <a:moveTo>
                  <a:pt x="0" y="0"/>
                </a:moveTo>
                <a:lnTo>
                  <a:pt x="18633738" y="0"/>
                </a:lnTo>
                <a:lnTo>
                  <a:pt x="18633738" y="6498517"/>
                </a:lnTo>
                <a:lnTo>
                  <a:pt x="0" y="6498517"/>
                </a:lnTo>
                <a:lnTo>
                  <a:pt x="0" y="0"/>
                </a:lnTo>
                <a:close/>
              </a:path>
            </a:pathLst>
          </a:custGeom>
          <a:blipFill>
            <a:blip r:embed="rId2"/>
            <a:stretch>
              <a:fillRect/>
            </a:stretch>
          </a:blipFill>
        </p:spPr>
        <p:txBody>
          <a:bodyPr/>
          <a:lstStyle/>
          <a:p>
            <a:endParaRPr lang="en-PK"/>
          </a:p>
        </p:txBody>
      </p:sp>
      <p:sp>
        <p:nvSpPr>
          <p:cNvPr id="3" name="TextBox 3"/>
          <p:cNvSpPr txBox="1"/>
          <p:nvPr/>
        </p:nvSpPr>
        <p:spPr>
          <a:xfrm>
            <a:off x="1659201" y="2330401"/>
            <a:ext cx="14969598" cy="1820536"/>
          </a:xfrm>
          <a:prstGeom prst="rect">
            <a:avLst/>
          </a:prstGeom>
        </p:spPr>
        <p:txBody>
          <a:bodyPr lIns="0" tIns="0" rIns="0" bIns="0" rtlCol="0" anchor="t">
            <a:spAutoFit/>
          </a:bodyPr>
          <a:lstStyle/>
          <a:p>
            <a:pPr algn="ctr">
              <a:lnSpc>
                <a:spcPts val="7280"/>
              </a:lnSpc>
            </a:pPr>
            <a:r>
              <a:rPr lang="en-US" sz="5200">
                <a:solidFill>
                  <a:srgbClr val="4F2422"/>
                </a:solidFill>
                <a:latin typeface="Bobby Jones"/>
                <a:ea typeface="Bobby Jones"/>
                <a:cs typeface="Bobby Jones"/>
                <a:sym typeface="Bobby Jones"/>
              </a:rPr>
              <a:t>Human Rights, Constitutionalism, Global Citizenshipand Citizens' Responsibilities</a:t>
            </a:r>
          </a:p>
        </p:txBody>
      </p:sp>
      <p:sp>
        <p:nvSpPr>
          <p:cNvPr id="4" name="TextBox 4"/>
          <p:cNvSpPr txBox="1"/>
          <p:nvPr/>
        </p:nvSpPr>
        <p:spPr>
          <a:xfrm>
            <a:off x="3691722" y="1626186"/>
            <a:ext cx="10904556" cy="580390"/>
          </a:xfrm>
          <a:prstGeom prst="rect">
            <a:avLst/>
          </a:prstGeom>
        </p:spPr>
        <p:txBody>
          <a:bodyPr lIns="0" tIns="0" rIns="0" bIns="0" rtlCol="0" anchor="t">
            <a:spAutoFit/>
          </a:bodyPr>
          <a:lstStyle/>
          <a:p>
            <a:pPr algn="ctr">
              <a:lnSpc>
                <a:spcPts val="4759"/>
              </a:lnSpc>
            </a:pPr>
            <a:r>
              <a:rPr lang="en-US" sz="3399" spc="40">
                <a:solidFill>
                  <a:srgbClr val="4F2422"/>
                </a:solidFill>
                <a:latin typeface="Nunito Sans Condensed"/>
                <a:ea typeface="Nunito Sans Condensed"/>
                <a:cs typeface="Nunito Sans Condensed"/>
                <a:sym typeface="Nunito Sans Condensed"/>
              </a:rPr>
              <a:t>Lecture 10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DDDCE"/>
        </a:solidFill>
        <a:effectLst/>
      </p:bgPr>
    </p:bg>
    <p:spTree>
      <p:nvGrpSpPr>
        <p:cNvPr id="1" name=""/>
        <p:cNvGrpSpPr/>
        <p:nvPr/>
      </p:nvGrpSpPr>
      <p:grpSpPr>
        <a:xfrm>
          <a:off x="0" y="0"/>
          <a:ext cx="0" cy="0"/>
          <a:chOff x="0" y="0"/>
          <a:chExt cx="0" cy="0"/>
        </a:xfrm>
      </p:grpSpPr>
      <p:grpSp>
        <p:nvGrpSpPr>
          <p:cNvPr id="2" name="Group 2"/>
          <p:cNvGrpSpPr/>
          <p:nvPr/>
        </p:nvGrpSpPr>
        <p:grpSpPr>
          <a:xfrm>
            <a:off x="-405292" y="9401175"/>
            <a:ext cx="19098585" cy="2387881"/>
            <a:chOff x="0" y="0"/>
            <a:chExt cx="5030080" cy="628907"/>
          </a:xfrm>
        </p:grpSpPr>
        <p:sp>
          <p:nvSpPr>
            <p:cNvPr id="3" name="Freeform 3"/>
            <p:cNvSpPr/>
            <p:nvPr/>
          </p:nvSpPr>
          <p:spPr>
            <a:xfrm>
              <a:off x="0" y="0"/>
              <a:ext cx="5030080" cy="628907"/>
            </a:xfrm>
            <a:custGeom>
              <a:avLst/>
              <a:gdLst/>
              <a:ahLst/>
              <a:cxnLst/>
              <a:rect l="l" t="t" r="r" b="b"/>
              <a:pathLst>
                <a:path w="5030080" h="628907">
                  <a:moveTo>
                    <a:pt x="0" y="0"/>
                  </a:moveTo>
                  <a:lnTo>
                    <a:pt x="5030080" y="0"/>
                  </a:lnTo>
                  <a:lnTo>
                    <a:pt x="5030080" y="628907"/>
                  </a:lnTo>
                  <a:lnTo>
                    <a:pt x="0" y="628907"/>
                  </a:lnTo>
                  <a:close/>
                </a:path>
              </a:pathLst>
            </a:custGeom>
            <a:solidFill>
              <a:srgbClr val="4F2422"/>
            </a:solidFill>
          </p:spPr>
          <p:txBody>
            <a:bodyPr/>
            <a:lstStyle/>
            <a:p>
              <a:endParaRPr lang="en-PK"/>
            </a:p>
          </p:txBody>
        </p:sp>
        <p:sp>
          <p:nvSpPr>
            <p:cNvPr id="4" name="TextBox 4"/>
            <p:cNvSpPr txBox="1"/>
            <p:nvPr/>
          </p:nvSpPr>
          <p:spPr>
            <a:xfrm>
              <a:off x="0" y="-38100"/>
              <a:ext cx="5030080" cy="66700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1661465" y="3429619"/>
            <a:ext cx="7973699" cy="6857381"/>
          </a:xfrm>
          <a:custGeom>
            <a:avLst/>
            <a:gdLst/>
            <a:ahLst/>
            <a:cxnLst/>
            <a:rect l="l" t="t" r="r" b="b"/>
            <a:pathLst>
              <a:path w="7973699" h="6857381">
                <a:moveTo>
                  <a:pt x="0" y="0"/>
                </a:moveTo>
                <a:lnTo>
                  <a:pt x="7973699" y="0"/>
                </a:lnTo>
                <a:lnTo>
                  <a:pt x="7973699" y="6857381"/>
                </a:lnTo>
                <a:lnTo>
                  <a:pt x="0" y="68573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PK"/>
          </a:p>
        </p:txBody>
      </p:sp>
      <p:sp>
        <p:nvSpPr>
          <p:cNvPr id="6" name="TextBox 6"/>
          <p:cNvSpPr txBox="1"/>
          <p:nvPr/>
        </p:nvSpPr>
        <p:spPr>
          <a:xfrm>
            <a:off x="1312749" y="851535"/>
            <a:ext cx="10652279" cy="6263640"/>
          </a:xfrm>
          <a:prstGeom prst="rect">
            <a:avLst/>
          </a:prstGeom>
        </p:spPr>
        <p:txBody>
          <a:bodyPr lIns="0" tIns="0" rIns="0" bIns="0" rtlCol="0" anchor="t">
            <a:spAutoFit/>
          </a:bodyPr>
          <a:lstStyle/>
          <a:p>
            <a:pPr marL="518160" lvl="1" indent="-259080" algn="l">
              <a:lnSpc>
                <a:spcPts val="3359"/>
              </a:lnSpc>
              <a:buFont typeface="Arial"/>
              <a:buChar char="•"/>
            </a:pPr>
            <a:r>
              <a:rPr lang="en-US" sz="2400" b="1" dirty="0">
                <a:solidFill>
                  <a:srgbClr val="4F2422"/>
                </a:solidFill>
                <a:latin typeface="Nunito Sans Condensed Bold"/>
                <a:ea typeface="Nunito Sans Condensed Bold"/>
                <a:cs typeface="Nunito Sans Condensed Bold"/>
                <a:sym typeface="Nunito Sans Condensed Bold"/>
              </a:rPr>
              <a:t>8. Displacement and Refugee Rights</a:t>
            </a:r>
          </a:p>
          <a:p>
            <a:pPr marL="518160" lvl="1" indent="-259080" algn="l">
              <a:lnSpc>
                <a:spcPts val="3359"/>
              </a:lnSpc>
              <a:buFont typeface="Arial"/>
              <a:buChar char="•"/>
            </a:pPr>
            <a:r>
              <a:rPr lang="en-US" sz="2400" b="1" dirty="0">
                <a:solidFill>
                  <a:srgbClr val="4F2422"/>
                </a:solidFill>
                <a:latin typeface="Nunito Sans Condensed Bold"/>
                <a:ea typeface="Nunito Sans Condensed Bold"/>
                <a:cs typeface="Nunito Sans Condensed Bold"/>
                <a:sym typeface="Nunito Sans Condensed Bold"/>
              </a:rPr>
              <a:t>•Refugee Protection</a:t>
            </a:r>
            <a:r>
              <a:rPr lang="en-US" sz="2400" dirty="0">
                <a:solidFill>
                  <a:srgbClr val="4F2422"/>
                </a:solidFill>
                <a:latin typeface="Nunito Sans Condensed"/>
                <a:ea typeface="Nunito Sans Condensed"/>
                <a:cs typeface="Nunito Sans Condensed"/>
                <a:sym typeface="Nunito Sans Condensed"/>
              </a:rPr>
              <a:t>: Pakistan hosts millions of Afghan refugees, but their legal status and access to basic services remain limited. Discrimination and exploitation are prevalent, and many refugees live in precarious conditions.</a:t>
            </a:r>
          </a:p>
          <a:p>
            <a:pPr marL="518160" lvl="1" indent="-259080" algn="l">
              <a:lnSpc>
                <a:spcPts val="3359"/>
              </a:lnSpc>
              <a:buFont typeface="Arial"/>
              <a:buChar char="•"/>
            </a:pPr>
            <a:r>
              <a:rPr lang="en-US" sz="2400" b="1" dirty="0">
                <a:solidFill>
                  <a:srgbClr val="4F2422"/>
                </a:solidFill>
                <a:latin typeface="Nunito Sans Condensed Bold"/>
                <a:ea typeface="Nunito Sans Condensed Bold"/>
                <a:cs typeface="Nunito Sans Condensed Bold"/>
                <a:sym typeface="Nunito Sans Condensed Bold"/>
              </a:rPr>
              <a:t>Internal Displacement</a:t>
            </a:r>
            <a:r>
              <a:rPr lang="en-US" sz="2400" dirty="0">
                <a:solidFill>
                  <a:srgbClr val="4F2422"/>
                </a:solidFill>
                <a:latin typeface="Nunito Sans Condensed"/>
                <a:ea typeface="Nunito Sans Condensed"/>
                <a:cs typeface="Nunito Sans Condensed"/>
                <a:sym typeface="Nunito Sans Condensed"/>
              </a:rPr>
              <a:t>: Ongoing conflicts, particularly in the Khyber Pakhtunkhwa and </a:t>
            </a:r>
            <a:r>
              <a:rPr lang="en-US" sz="2400" dirty="0" err="1">
                <a:solidFill>
                  <a:srgbClr val="4F2422"/>
                </a:solidFill>
                <a:latin typeface="Nunito Sans Condensed"/>
                <a:ea typeface="Nunito Sans Condensed"/>
                <a:cs typeface="Nunito Sans Condensed"/>
                <a:sym typeface="Nunito Sans Condensed"/>
              </a:rPr>
              <a:t>Balochistan</a:t>
            </a:r>
            <a:r>
              <a:rPr lang="en-US" sz="2400" dirty="0">
                <a:solidFill>
                  <a:srgbClr val="4F2422"/>
                </a:solidFill>
                <a:latin typeface="Nunito Sans Condensed"/>
                <a:ea typeface="Nunito Sans Condensed"/>
                <a:cs typeface="Nunito Sans Condensed"/>
                <a:sym typeface="Nunito Sans Condensed"/>
              </a:rPr>
              <a:t> regions, have led to large numbers of internally displaced persons (IDPs) who face poor living conditions and lack access to essential services.</a:t>
            </a:r>
          </a:p>
          <a:p>
            <a:pPr marL="518160" lvl="1" indent="-259080" algn="l">
              <a:lnSpc>
                <a:spcPts val="3359"/>
              </a:lnSpc>
              <a:buFont typeface="Arial"/>
              <a:buChar char="•"/>
            </a:pPr>
            <a:r>
              <a:rPr lang="en-US" sz="2400" b="1" dirty="0">
                <a:solidFill>
                  <a:srgbClr val="4F2422"/>
                </a:solidFill>
                <a:latin typeface="Nunito Sans Condensed Bold"/>
                <a:ea typeface="Nunito Sans Condensed Bold"/>
                <a:cs typeface="Nunito Sans Condensed Bold"/>
                <a:sym typeface="Nunito Sans Condensed Bold"/>
              </a:rPr>
              <a:t>9. Environmental Rights</a:t>
            </a:r>
          </a:p>
          <a:p>
            <a:pPr marL="518160" lvl="1" indent="-259080" algn="l">
              <a:lnSpc>
                <a:spcPts val="3359"/>
              </a:lnSpc>
              <a:buFont typeface="Arial"/>
              <a:buChar char="•"/>
            </a:pPr>
            <a:r>
              <a:rPr lang="en-US" sz="2400" b="1" dirty="0">
                <a:solidFill>
                  <a:srgbClr val="4F2422"/>
                </a:solidFill>
                <a:latin typeface="Nunito Sans Condensed Bold"/>
                <a:ea typeface="Nunito Sans Condensed Bold"/>
                <a:cs typeface="Nunito Sans Condensed Bold"/>
                <a:sym typeface="Nunito Sans Condensed Bold"/>
              </a:rPr>
              <a:t>Pollution and Health:</a:t>
            </a:r>
            <a:r>
              <a:rPr lang="en-US" sz="2400" dirty="0">
                <a:solidFill>
                  <a:srgbClr val="4F2422"/>
                </a:solidFill>
                <a:latin typeface="Nunito Sans Condensed"/>
                <a:ea typeface="Nunito Sans Condensed"/>
                <a:cs typeface="Nunito Sans Condensed"/>
                <a:sym typeface="Nunito Sans Condensed"/>
              </a:rPr>
              <a:t> Air and water pollution in urban areas are significant concerns, affecting public health and quality of life. The government has struggled to effectively address these issues.</a:t>
            </a:r>
          </a:p>
          <a:p>
            <a:pPr marL="518160" lvl="1" indent="-259080" algn="l">
              <a:lnSpc>
                <a:spcPts val="3359"/>
              </a:lnSpc>
              <a:buFont typeface="Arial"/>
              <a:buChar char="•"/>
            </a:pPr>
            <a:r>
              <a:rPr lang="en-US" sz="2400" b="1" dirty="0">
                <a:solidFill>
                  <a:srgbClr val="4F2422"/>
                </a:solidFill>
                <a:latin typeface="Nunito Sans Condensed Bold"/>
                <a:ea typeface="Nunito Sans Condensed Bold"/>
                <a:cs typeface="Nunito Sans Condensed Bold"/>
                <a:sym typeface="Nunito Sans Condensed Bold"/>
              </a:rPr>
              <a:t>Climate Change and Displacement</a:t>
            </a:r>
            <a:r>
              <a:rPr lang="en-US" sz="2400" dirty="0">
                <a:solidFill>
                  <a:srgbClr val="4F2422"/>
                </a:solidFill>
                <a:latin typeface="Nunito Sans Condensed"/>
                <a:ea typeface="Nunito Sans Condensed"/>
                <a:cs typeface="Nunito Sans Condensed"/>
                <a:sym typeface="Nunito Sans Condensed"/>
              </a:rPr>
              <a:t>: Pakistan is one of the countries most vulnerable to climate change, with frequent floods, droughts, and extreme weather events. Many communities, particularly in rural and coastal areas, face displacement due to environmental factors.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BDAD3"/>
        </a:solidFill>
        <a:effectLst/>
      </p:bgPr>
    </p:bg>
    <p:spTree>
      <p:nvGrpSpPr>
        <p:cNvPr id="1" name=""/>
        <p:cNvGrpSpPr/>
        <p:nvPr/>
      </p:nvGrpSpPr>
      <p:grpSpPr>
        <a:xfrm>
          <a:off x="0" y="0"/>
          <a:ext cx="0" cy="0"/>
          <a:chOff x="0" y="0"/>
          <a:chExt cx="0" cy="0"/>
        </a:xfrm>
      </p:grpSpPr>
      <p:grpSp>
        <p:nvGrpSpPr>
          <p:cNvPr id="2" name="Group 2"/>
          <p:cNvGrpSpPr/>
          <p:nvPr/>
        </p:nvGrpSpPr>
        <p:grpSpPr>
          <a:xfrm>
            <a:off x="-405292" y="8413469"/>
            <a:ext cx="19098585" cy="2387881"/>
            <a:chOff x="0" y="0"/>
            <a:chExt cx="5030080" cy="628907"/>
          </a:xfrm>
        </p:grpSpPr>
        <p:sp>
          <p:nvSpPr>
            <p:cNvPr id="3" name="Freeform 3"/>
            <p:cNvSpPr/>
            <p:nvPr/>
          </p:nvSpPr>
          <p:spPr>
            <a:xfrm>
              <a:off x="0" y="0"/>
              <a:ext cx="5030080" cy="628907"/>
            </a:xfrm>
            <a:custGeom>
              <a:avLst/>
              <a:gdLst/>
              <a:ahLst/>
              <a:cxnLst/>
              <a:rect l="l" t="t" r="r" b="b"/>
              <a:pathLst>
                <a:path w="5030080" h="628907">
                  <a:moveTo>
                    <a:pt x="0" y="0"/>
                  </a:moveTo>
                  <a:lnTo>
                    <a:pt x="5030080" y="0"/>
                  </a:lnTo>
                  <a:lnTo>
                    <a:pt x="5030080" y="628907"/>
                  </a:lnTo>
                  <a:lnTo>
                    <a:pt x="0" y="628907"/>
                  </a:lnTo>
                  <a:close/>
                </a:path>
              </a:pathLst>
            </a:custGeom>
            <a:solidFill>
              <a:srgbClr val="415866"/>
            </a:solidFill>
          </p:spPr>
          <p:txBody>
            <a:bodyPr/>
            <a:lstStyle/>
            <a:p>
              <a:endParaRPr lang="en-PK"/>
            </a:p>
          </p:txBody>
        </p:sp>
        <p:sp>
          <p:nvSpPr>
            <p:cNvPr id="4" name="TextBox 4"/>
            <p:cNvSpPr txBox="1"/>
            <p:nvPr/>
          </p:nvSpPr>
          <p:spPr>
            <a:xfrm>
              <a:off x="0" y="-38100"/>
              <a:ext cx="5030080" cy="66700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680188" y="1472647"/>
            <a:ext cx="8214546" cy="8820989"/>
          </a:xfrm>
          <a:custGeom>
            <a:avLst/>
            <a:gdLst/>
            <a:ahLst/>
            <a:cxnLst/>
            <a:rect l="l" t="t" r="r" b="b"/>
            <a:pathLst>
              <a:path w="8214546" h="8820989">
                <a:moveTo>
                  <a:pt x="0" y="0"/>
                </a:moveTo>
                <a:lnTo>
                  <a:pt x="8214545" y="0"/>
                </a:lnTo>
                <a:lnTo>
                  <a:pt x="8214545" y="8820989"/>
                </a:lnTo>
                <a:lnTo>
                  <a:pt x="0" y="882098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PK"/>
          </a:p>
        </p:txBody>
      </p:sp>
      <p:sp>
        <p:nvSpPr>
          <p:cNvPr id="6" name="TextBox 6"/>
          <p:cNvSpPr txBox="1"/>
          <p:nvPr/>
        </p:nvSpPr>
        <p:spPr>
          <a:xfrm>
            <a:off x="7660913" y="2041456"/>
            <a:ext cx="9749613" cy="5294385"/>
          </a:xfrm>
          <a:prstGeom prst="rect">
            <a:avLst/>
          </a:prstGeom>
        </p:spPr>
        <p:txBody>
          <a:bodyPr lIns="0" tIns="0" rIns="0" bIns="0" rtlCol="0" anchor="t">
            <a:spAutoFit/>
          </a:bodyPr>
          <a:lstStyle/>
          <a:p>
            <a:pPr algn="l">
              <a:lnSpc>
                <a:spcPts val="4260"/>
              </a:lnSpc>
            </a:pPr>
            <a:r>
              <a:rPr lang="en-US" sz="3043" b="1" spc="36">
                <a:solidFill>
                  <a:srgbClr val="4F2422"/>
                </a:solidFill>
                <a:latin typeface="Nunito Sans Condensed Bold"/>
                <a:ea typeface="Nunito Sans Condensed Bold"/>
                <a:cs typeface="Nunito Sans Condensed Bold"/>
                <a:sym typeface="Nunito Sans Condensed Bold"/>
              </a:rPr>
              <a:t>10. Judicial Independence</a:t>
            </a:r>
          </a:p>
          <a:p>
            <a:pPr algn="l">
              <a:lnSpc>
                <a:spcPts val="4260"/>
              </a:lnSpc>
            </a:pPr>
            <a:r>
              <a:rPr lang="en-US" sz="3043" b="1" spc="36">
                <a:solidFill>
                  <a:srgbClr val="4F2422"/>
                </a:solidFill>
                <a:latin typeface="Nunito Sans Condensed Bold"/>
                <a:ea typeface="Nunito Sans Condensed Bold"/>
                <a:cs typeface="Nunito Sans Condensed Bold"/>
                <a:sym typeface="Nunito Sans Condensed Bold"/>
              </a:rPr>
              <a:t>Impunity and Corruption</a:t>
            </a:r>
            <a:r>
              <a:rPr lang="en-US" sz="3043" spc="36">
                <a:solidFill>
                  <a:srgbClr val="4F2422"/>
                </a:solidFill>
                <a:latin typeface="Nunito Sans Condensed"/>
                <a:ea typeface="Nunito Sans Condensed"/>
                <a:cs typeface="Nunito Sans Condensed"/>
                <a:sym typeface="Nunito Sans Condensed"/>
              </a:rPr>
              <a:t>: The judiciary in Pakistan faces issues of independence, with cases often being delayed or influenced by political pressures. There is a lack of accountability for human rights violations, and impunity remains a major issue.</a:t>
            </a:r>
          </a:p>
          <a:p>
            <a:pPr algn="l">
              <a:lnSpc>
                <a:spcPts val="4260"/>
              </a:lnSpc>
            </a:pPr>
            <a:r>
              <a:rPr lang="en-US" sz="3043" spc="36">
                <a:solidFill>
                  <a:srgbClr val="4F2422"/>
                </a:solidFill>
                <a:latin typeface="Nunito Sans Condensed"/>
                <a:ea typeface="Nunito Sans Condensed"/>
                <a:cs typeface="Nunito Sans Condensed"/>
                <a:sym typeface="Nunito Sans Condensed"/>
              </a:rPr>
              <a:t>These human rights challenges in Pakistan are complex and require both domestic and international efforts to ensure the protection and promotion of human rights for all individuals, regardless of their background.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BDAD3"/>
        </a:solidFill>
        <a:effectLst/>
      </p:bgPr>
    </p:bg>
    <p:spTree>
      <p:nvGrpSpPr>
        <p:cNvPr id="1" name=""/>
        <p:cNvGrpSpPr/>
        <p:nvPr/>
      </p:nvGrpSpPr>
      <p:grpSpPr>
        <a:xfrm>
          <a:off x="0" y="0"/>
          <a:ext cx="0" cy="0"/>
          <a:chOff x="0" y="0"/>
          <a:chExt cx="0" cy="0"/>
        </a:xfrm>
      </p:grpSpPr>
      <p:grpSp>
        <p:nvGrpSpPr>
          <p:cNvPr id="2" name="Group 2"/>
          <p:cNvGrpSpPr/>
          <p:nvPr/>
        </p:nvGrpSpPr>
        <p:grpSpPr>
          <a:xfrm>
            <a:off x="-405292" y="8413469"/>
            <a:ext cx="19098585" cy="2387881"/>
            <a:chOff x="0" y="0"/>
            <a:chExt cx="5030080" cy="628907"/>
          </a:xfrm>
        </p:grpSpPr>
        <p:sp>
          <p:nvSpPr>
            <p:cNvPr id="3" name="Freeform 3"/>
            <p:cNvSpPr/>
            <p:nvPr/>
          </p:nvSpPr>
          <p:spPr>
            <a:xfrm>
              <a:off x="0" y="0"/>
              <a:ext cx="5030080" cy="628907"/>
            </a:xfrm>
            <a:custGeom>
              <a:avLst/>
              <a:gdLst/>
              <a:ahLst/>
              <a:cxnLst/>
              <a:rect l="l" t="t" r="r" b="b"/>
              <a:pathLst>
                <a:path w="5030080" h="628907">
                  <a:moveTo>
                    <a:pt x="0" y="0"/>
                  </a:moveTo>
                  <a:lnTo>
                    <a:pt x="5030080" y="0"/>
                  </a:lnTo>
                  <a:lnTo>
                    <a:pt x="5030080" y="628907"/>
                  </a:lnTo>
                  <a:lnTo>
                    <a:pt x="0" y="628907"/>
                  </a:lnTo>
                  <a:close/>
                </a:path>
              </a:pathLst>
            </a:custGeom>
            <a:solidFill>
              <a:srgbClr val="415866"/>
            </a:solidFill>
          </p:spPr>
          <p:txBody>
            <a:bodyPr/>
            <a:lstStyle/>
            <a:p>
              <a:endParaRPr lang="en-PK"/>
            </a:p>
          </p:txBody>
        </p:sp>
        <p:sp>
          <p:nvSpPr>
            <p:cNvPr id="4" name="TextBox 4"/>
            <p:cNvSpPr txBox="1"/>
            <p:nvPr/>
          </p:nvSpPr>
          <p:spPr>
            <a:xfrm>
              <a:off x="0" y="-38100"/>
              <a:ext cx="5030080" cy="66700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flipH="1">
            <a:off x="4415416" y="5480972"/>
            <a:ext cx="9752061" cy="5717146"/>
          </a:xfrm>
          <a:custGeom>
            <a:avLst/>
            <a:gdLst/>
            <a:ahLst/>
            <a:cxnLst/>
            <a:rect l="l" t="t" r="r" b="b"/>
            <a:pathLst>
              <a:path w="9752061" h="5717146">
                <a:moveTo>
                  <a:pt x="9752060" y="0"/>
                </a:moveTo>
                <a:lnTo>
                  <a:pt x="0" y="0"/>
                </a:lnTo>
                <a:lnTo>
                  <a:pt x="0" y="5717146"/>
                </a:lnTo>
                <a:lnTo>
                  <a:pt x="9752060" y="5717146"/>
                </a:lnTo>
                <a:lnTo>
                  <a:pt x="975206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PK"/>
          </a:p>
        </p:txBody>
      </p:sp>
      <p:sp>
        <p:nvSpPr>
          <p:cNvPr id="6" name="TextBox 6"/>
          <p:cNvSpPr txBox="1"/>
          <p:nvPr/>
        </p:nvSpPr>
        <p:spPr>
          <a:xfrm>
            <a:off x="4935011" y="942975"/>
            <a:ext cx="8417978" cy="721995"/>
          </a:xfrm>
          <a:prstGeom prst="rect">
            <a:avLst/>
          </a:prstGeom>
        </p:spPr>
        <p:txBody>
          <a:bodyPr lIns="0" tIns="0" rIns="0" bIns="0" rtlCol="0" anchor="t">
            <a:spAutoFit/>
          </a:bodyPr>
          <a:lstStyle/>
          <a:p>
            <a:pPr algn="ctr">
              <a:lnSpc>
                <a:spcPts val="5880"/>
              </a:lnSpc>
            </a:pPr>
            <a:r>
              <a:rPr lang="en-US" sz="4200">
                <a:solidFill>
                  <a:srgbClr val="523434"/>
                </a:solidFill>
                <a:latin typeface="Bobby Jones"/>
                <a:ea typeface="Bobby Jones"/>
                <a:cs typeface="Bobby Jones"/>
                <a:sym typeface="Bobby Jones"/>
              </a:rPr>
              <a:t>Human rights</a:t>
            </a:r>
          </a:p>
        </p:txBody>
      </p:sp>
      <p:sp>
        <p:nvSpPr>
          <p:cNvPr id="7" name="TextBox 7"/>
          <p:cNvSpPr txBox="1"/>
          <p:nvPr/>
        </p:nvSpPr>
        <p:spPr>
          <a:xfrm>
            <a:off x="2365106" y="2087048"/>
            <a:ext cx="14174547" cy="3166110"/>
          </a:xfrm>
          <a:prstGeom prst="rect">
            <a:avLst/>
          </a:prstGeom>
        </p:spPr>
        <p:txBody>
          <a:bodyPr lIns="0" tIns="0" rIns="0" bIns="0" rtlCol="0" anchor="t">
            <a:spAutoFit/>
          </a:bodyPr>
          <a:lstStyle/>
          <a:p>
            <a:pPr algn="l">
              <a:lnSpc>
                <a:spcPts val="5040"/>
              </a:lnSpc>
            </a:pPr>
            <a:r>
              <a:rPr lang="en-US" sz="3600" spc="43">
                <a:solidFill>
                  <a:srgbClr val="523434"/>
                </a:solidFill>
                <a:latin typeface="Nunito Sans Condensed"/>
                <a:ea typeface="Nunito Sans Condensed"/>
                <a:cs typeface="Nunito Sans Condensed"/>
                <a:sym typeface="Nunito Sans Condensed"/>
              </a:rPr>
              <a:t>•Meaning: Human + Rights=Rights of Every Human </a:t>
            </a:r>
          </a:p>
          <a:p>
            <a:pPr algn="l">
              <a:lnSpc>
                <a:spcPts val="5040"/>
              </a:lnSpc>
            </a:pPr>
            <a:r>
              <a:rPr lang="en-US" sz="3600" spc="43">
                <a:solidFill>
                  <a:srgbClr val="523434"/>
                </a:solidFill>
                <a:latin typeface="Nunito Sans Condensed"/>
                <a:ea typeface="Nunito Sans Condensed"/>
                <a:cs typeface="Nunito Sans Condensed"/>
                <a:sym typeface="Nunito Sans Condensed"/>
              </a:rPr>
              <a:t>•Definition: Human rights are fundamental rights and freedom that belong to all people in the world from birth until death. </a:t>
            </a:r>
          </a:p>
          <a:p>
            <a:pPr algn="l">
              <a:lnSpc>
                <a:spcPts val="5040"/>
              </a:lnSpc>
            </a:pPr>
            <a:r>
              <a:rPr lang="en-US" sz="3600" spc="43">
                <a:solidFill>
                  <a:srgbClr val="523434"/>
                </a:solidFill>
                <a:latin typeface="Nunito Sans Condensed"/>
                <a:ea typeface="Nunito Sans Condensed"/>
                <a:cs typeface="Nunito Sans Condensed"/>
                <a:sym typeface="Nunito Sans Condensed"/>
              </a:rPr>
              <a:t>•What are Important human rights? </a:t>
            </a:r>
          </a:p>
          <a:p>
            <a:pPr algn="l">
              <a:lnSpc>
                <a:spcPts val="5040"/>
              </a:lnSpc>
            </a:pPr>
            <a:r>
              <a:rPr lang="en-US" sz="3600" spc="43">
                <a:solidFill>
                  <a:srgbClr val="523434"/>
                </a:solidFill>
                <a:latin typeface="Nunito Sans Condensed"/>
                <a:ea typeface="Nunito Sans Condensed"/>
                <a:cs typeface="Nunito Sans Condensed"/>
                <a:sym typeface="Nunito Sans Condensed"/>
              </a:rPr>
              <a:t>•The right of life , education, food &amp; freedom etc.</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DDDCE"/>
        </a:solidFill>
        <a:effectLst/>
      </p:bgPr>
    </p:bg>
    <p:spTree>
      <p:nvGrpSpPr>
        <p:cNvPr id="1" name=""/>
        <p:cNvGrpSpPr/>
        <p:nvPr/>
      </p:nvGrpSpPr>
      <p:grpSpPr>
        <a:xfrm>
          <a:off x="0" y="0"/>
          <a:ext cx="0" cy="0"/>
          <a:chOff x="0" y="0"/>
          <a:chExt cx="0" cy="0"/>
        </a:xfrm>
      </p:grpSpPr>
      <p:grpSp>
        <p:nvGrpSpPr>
          <p:cNvPr id="2" name="Group 2"/>
          <p:cNvGrpSpPr/>
          <p:nvPr/>
        </p:nvGrpSpPr>
        <p:grpSpPr>
          <a:xfrm>
            <a:off x="-405292" y="9578950"/>
            <a:ext cx="19098585" cy="2387881"/>
            <a:chOff x="0" y="0"/>
            <a:chExt cx="5030080" cy="628907"/>
          </a:xfrm>
        </p:grpSpPr>
        <p:sp>
          <p:nvSpPr>
            <p:cNvPr id="3" name="Freeform 3"/>
            <p:cNvSpPr/>
            <p:nvPr/>
          </p:nvSpPr>
          <p:spPr>
            <a:xfrm>
              <a:off x="0" y="0"/>
              <a:ext cx="5030080" cy="628907"/>
            </a:xfrm>
            <a:custGeom>
              <a:avLst/>
              <a:gdLst/>
              <a:ahLst/>
              <a:cxnLst/>
              <a:rect l="l" t="t" r="r" b="b"/>
              <a:pathLst>
                <a:path w="5030080" h="628907">
                  <a:moveTo>
                    <a:pt x="0" y="0"/>
                  </a:moveTo>
                  <a:lnTo>
                    <a:pt x="5030080" y="0"/>
                  </a:lnTo>
                  <a:lnTo>
                    <a:pt x="5030080" y="628907"/>
                  </a:lnTo>
                  <a:lnTo>
                    <a:pt x="0" y="628907"/>
                  </a:lnTo>
                  <a:close/>
                </a:path>
              </a:pathLst>
            </a:custGeom>
            <a:solidFill>
              <a:srgbClr val="4F2422"/>
            </a:solidFill>
          </p:spPr>
          <p:txBody>
            <a:bodyPr/>
            <a:lstStyle/>
            <a:p>
              <a:endParaRPr lang="en-PK"/>
            </a:p>
          </p:txBody>
        </p:sp>
        <p:sp>
          <p:nvSpPr>
            <p:cNvPr id="4" name="TextBox 4"/>
            <p:cNvSpPr txBox="1"/>
            <p:nvPr/>
          </p:nvSpPr>
          <p:spPr>
            <a:xfrm>
              <a:off x="0" y="-38100"/>
              <a:ext cx="5030080" cy="667007"/>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340303" y="2190090"/>
            <a:ext cx="11232697" cy="3035446"/>
          </a:xfrm>
          <a:prstGeom prst="rect">
            <a:avLst/>
          </a:prstGeom>
        </p:spPr>
        <p:txBody>
          <a:bodyPr wrap="square" lIns="0" tIns="0" rIns="0" bIns="0" rtlCol="0" anchor="t">
            <a:spAutoFit/>
          </a:bodyPr>
          <a:lstStyle/>
          <a:p>
            <a:pPr algn="l">
              <a:lnSpc>
                <a:spcPts val="3359"/>
              </a:lnSpc>
            </a:pPr>
            <a:r>
              <a:rPr lang="en-US" sz="2400" spc="28" dirty="0">
                <a:solidFill>
                  <a:srgbClr val="4F2422"/>
                </a:solidFill>
                <a:latin typeface="Nunito Sans Condensed"/>
                <a:ea typeface="Nunito Sans Condensed"/>
                <a:cs typeface="Nunito Sans Condensed"/>
                <a:sym typeface="Nunito Sans Condensed"/>
              </a:rPr>
              <a:t>Universalism is the belief that certain values, rights, and principles are universal and apply equally to all human beings, regardless of cultural, social, or geographical differences. It asserts that human rights are based on shared moral standards and are inherent to all individuals by virtue of their humanity.</a:t>
            </a:r>
          </a:p>
          <a:p>
            <a:pPr algn="l">
              <a:lnSpc>
                <a:spcPts val="3359"/>
              </a:lnSpc>
            </a:pPr>
            <a:r>
              <a:rPr lang="en-US" sz="2400" b="1" spc="28" dirty="0">
                <a:solidFill>
                  <a:srgbClr val="4F2422"/>
                </a:solidFill>
                <a:latin typeface="Nunito Sans Condensed Bold"/>
                <a:ea typeface="Nunito Sans Condensed Bold"/>
                <a:cs typeface="Nunito Sans Condensed Bold"/>
                <a:sym typeface="Nunito Sans Condensed Bold"/>
              </a:rPr>
              <a:t>Example</a:t>
            </a:r>
            <a:r>
              <a:rPr lang="en-US" sz="2400" spc="28" dirty="0">
                <a:solidFill>
                  <a:srgbClr val="4F2422"/>
                </a:solidFill>
                <a:latin typeface="Nunito Sans Condensed"/>
                <a:ea typeface="Nunito Sans Condensed"/>
                <a:cs typeface="Nunito Sans Condensed"/>
                <a:sym typeface="Nunito Sans Condensed"/>
              </a:rPr>
              <a:t>: The Universal Declaration of Human Rights (UDHR, 1948) reflects a universalist perspective, promoting equality, freedom, and dignity as rights for all people.</a:t>
            </a:r>
          </a:p>
        </p:txBody>
      </p:sp>
      <p:sp>
        <p:nvSpPr>
          <p:cNvPr id="7" name="TextBox 7"/>
          <p:cNvSpPr txBox="1"/>
          <p:nvPr/>
        </p:nvSpPr>
        <p:spPr>
          <a:xfrm>
            <a:off x="3125460" y="941070"/>
            <a:ext cx="12037079" cy="721995"/>
          </a:xfrm>
          <a:prstGeom prst="rect">
            <a:avLst/>
          </a:prstGeom>
        </p:spPr>
        <p:txBody>
          <a:bodyPr lIns="0" tIns="0" rIns="0" bIns="0" rtlCol="0" anchor="t">
            <a:spAutoFit/>
          </a:bodyPr>
          <a:lstStyle/>
          <a:p>
            <a:pPr algn="ctr">
              <a:lnSpc>
                <a:spcPts val="5880"/>
              </a:lnSpc>
            </a:pPr>
            <a:r>
              <a:rPr lang="en-US" sz="4200">
                <a:solidFill>
                  <a:srgbClr val="4F2422"/>
                </a:solidFill>
                <a:latin typeface="Bobby Jones"/>
                <a:ea typeface="Bobby Jones"/>
                <a:cs typeface="Bobby Jones"/>
                <a:sym typeface="Bobby Jones"/>
              </a:rPr>
              <a:t>Universalism vs. Relativism </a:t>
            </a:r>
          </a:p>
        </p:txBody>
      </p:sp>
      <p:sp>
        <p:nvSpPr>
          <p:cNvPr id="8" name="TextBox 8"/>
          <p:cNvSpPr txBox="1"/>
          <p:nvPr/>
        </p:nvSpPr>
        <p:spPr>
          <a:xfrm>
            <a:off x="1340303" y="1596390"/>
            <a:ext cx="8417978" cy="490855"/>
          </a:xfrm>
          <a:prstGeom prst="rect">
            <a:avLst/>
          </a:prstGeom>
        </p:spPr>
        <p:txBody>
          <a:bodyPr lIns="0" tIns="0" rIns="0" bIns="0" rtlCol="0" anchor="t">
            <a:spAutoFit/>
          </a:bodyPr>
          <a:lstStyle/>
          <a:p>
            <a:pPr algn="l">
              <a:lnSpc>
                <a:spcPts val="3919"/>
              </a:lnSpc>
            </a:pPr>
            <a:r>
              <a:rPr lang="en-US" sz="2799" dirty="0">
                <a:solidFill>
                  <a:srgbClr val="4F2422"/>
                </a:solidFill>
                <a:latin typeface="Bobby Jones"/>
                <a:ea typeface="Bobby Jones"/>
                <a:cs typeface="Bobby Jones"/>
                <a:sym typeface="Bobby Jones"/>
              </a:rPr>
              <a:t>Universalism </a:t>
            </a:r>
          </a:p>
        </p:txBody>
      </p:sp>
      <p:sp>
        <p:nvSpPr>
          <p:cNvPr id="9" name="TextBox 9"/>
          <p:cNvSpPr txBox="1"/>
          <p:nvPr/>
        </p:nvSpPr>
        <p:spPr>
          <a:xfrm>
            <a:off x="1340303" y="6086773"/>
            <a:ext cx="11906721" cy="2599430"/>
          </a:xfrm>
          <a:prstGeom prst="rect">
            <a:avLst/>
          </a:prstGeom>
        </p:spPr>
        <p:txBody>
          <a:bodyPr wrap="square" lIns="0" tIns="0" rIns="0" bIns="0" rtlCol="0" anchor="t">
            <a:spAutoFit/>
          </a:bodyPr>
          <a:lstStyle/>
          <a:p>
            <a:pPr algn="l">
              <a:lnSpc>
                <a:spcPts val="3359"/>
              </a:lnSpc>
            </a:pPr>
            <a:r>
              <a:rPr lang="en-US" sz="2400" spc="28" dirty="0">
                <a:solidFill>
                  <a:srgbClr val="4F2422"/>
                </a:solidFill>
                <a:latin typeface="Nunito Sans Condensed"/>
                <a:ea typeface="Nunito Sans Condensed"/>
                <a:cs typeface="Nunito Sans Condensed"/>
                <a:sym typeface="Nunito Sans Condensed"/>
              </a:rPr>
              <a:t>Relativism is the belief that values, norms, and practices are culture-specific and vary across societies. It argues that no single standard can be applied universally, as human rights and ethics are shaped by historical, cultural, and social contexts.</a:t>
            </a:r>
          </a:p>
          <a:p>
            <a:pPr algn="l">
              <a:lnSpc>
                <a:spcPts val="3359"/>
              </a:lnSpc>
            </a:pPr>
            <a:r>
              <a:rPr lang="en-US" sz="2400" b="1" spc="28" dirty="0">
                <a:solidFill>
                  <a:srgbClr val="4F2422"/>
                </a:solidFill>
                <a:latin typeface="Nunito Sans Condensed Bold"/>
                <a:ea typeface="Nunito Sans Condensed Bold"/>
                <a:cs typeface="Nunito Sans Condensed Bold"/>
                <a:sym typeface="Nunito Sans Condensed Bold"/>
              </a:rPr>
              <a:t>Example</a:t>
            </a:r>
            <a:r>
              <a:rPr lang="en-US" sz="2400" spc="28" dirty="0">
                <a:solidFill>
                  <a:srgbClr val="4F2422"/>
                </a:solidFill>
                <a:latin typeface="Nunito Sans Condensed"/>
                <a:ea typeface="Nunito Sans Condensed"/>
                <a:cs typeface="Nunito Sans Condensed"/>
                <a:sym typeface="Nunito Sans Condensed"/>
              </a:rPr>
              <a:t>: Practices like arranged marriages or communal land ownership may be considered acceptable in some cultures but may conflict with universalist principles of individual autonomy and property rights.</a:t>
            </a:r>
          </a:p>
        </p:txBody>
      </p:sp>
      <p:sp>
        <p:nvSpPr>
          <p:cNvPr id="10" name="TextBox 10"/>
          <p:cNvSpPr txBox="1"/>
          <p:nvPr/>
        </p:nvSpPr>
        <p:spPr>
          <a:xfrm>
            <a:off x="1340303" y="5453223"/>
            <a:ext cx="8417978" cy="490855"/>
          </a:xfrm>
          <a:prstGeom prst="rect">
            <a:avLst/>
          </a:prstGeom>
        </p:spPr>
        <p:txBody>
          <a:bodyPr lIns="0" tIns="0" rIns="0" bIns="0" rtlCol="0" anchor="t">
            <a:spAutoFit/>
          </a:bodyPr>
          <a:lstStyle/>
          <a:p>
            <a:pPr algn="l">
              <a:lnSpc>
                <a:spcPts val="3919"/>
              </a:lnSpc>
            </a:pPr>
            <a:r>
              <a:rPr lang="en-US" sz="2799" dirty="0">
                <a:solidFill>
                  <a:srgbClr val="4F2422"/>
                </a:solidFill>
                <a:latin typeface="Bobby Jones"/>
                <a:ea typeface="Bobby Jones"/>
                <a:cs typeface="Bobby Jones"/>
                <a:sym typeface="Bobby Jones"/>
              </a:rPr>
              <a:t>Relativism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BDAD3"/>
        </a:solidFill>
        <a:effectLst/>
      </p:bgPr>
    </p:bg>
    <p:spTree>
      <p:nvGrpSpPr>
        <p:cNvPr id="1" name=""/>
        <p:cNvGrpSpPr/>
        <p:nvPr/>
      </p:nvGrpSpPr>
      <p:grpSpPr>
        <a:xfrm>
          <a:off x="0" y="0"/>
          <a:ext cx="0" cy="0"/>
          <a:chOff x="0" y="0"/>
          <a:chExt cx="0" cy="0"/>
        </a:xfrm>
      </p:grpSpPr>
      <p:grpSp>
        <p:nvGrpSpPr>
          <p:cNvPr id="2" name="Group 2"/>
          <p:cNvGrpSpPr/>
          <p:nvPr/>
        </p:nvGrpSpPr>
        <p:grpSpPr>
          <a:xfrm>
            <a:off x="-405292" y="8413469"/>
            <a:ext cx="19098585" cy="2387881"/>
            <a:chOff x="0" y="0"/>
            <a:chExt cx="5030080" cy="628907"/>
          </a:xfrm>
        </p:grpSpPr>
        <p:sp>
          <p:nvSpPr>
            <p:cNvPr id="3" name="Freeform 3"/>
            <p:cNvSpPr/>
            <p:nvPr/>
          </p:nvSpPr>
          <p:spPr>
            <a:xfrm>
              <a:off x="0" y="0"/>
              <a:ext cx="5030080" cy="628907"/>
            </a:xfrm>
            <a:custGeom>
              <a:avLst/>
              <a:gdLst/>
              <a:ahLst/>
              <a:cxnLst/>
              <a:rect l="l" t="t" r="r" b="b"/>
              <a:pathLst>
                <a:path w="5030080" h="628907">
                  <a:moveTo>
                    <a:pt x="0" y="0"/>
                  </a:moveTo>
                  <a:lnTo>
                    <a:pt x="5030080" y="0"/>
                  </a:lnTo>
                  <a:lnTo>
                    <a:pt x="5030080" y="628907"/>
                  </a:lnTo>
                  <a:lnTo>
                    <a:pt x="0" y="628907"/>
                  </a:lnTo>
                  <a:close/>
                </a:path>
              </a:pathLst>
            </a:custGeom>
            <a:solidFill>
              <a:srgbClr val="415866"/>
            </a:solidFill>
          </p:spPr>
          <p:txBody>
            <a:bodyPr/>
            <a:lstStyle/>
            <a:p>
              <a:endParaRPr lang="en-PK"/>
            </a:p>
          </p:txBody>
        </p:sp>
        <p:sp>
          <p:nvSpPr>
            <p:cNvPr id="4" name="TextBox 4"/>
            <p:cNvSpPr txBox="1"/>
            <p:nvPr/>
          </p:nvSpPr>
          <p:spPr>
            <a:xfrm>
              <a:off x="0" y="-38100"/>
              <a:ext cx="5030080" cy="66700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955714" y="3576115"/>
            <a:ext cx="6409902" cy="6883116"/>
          </a:xfrm>
          <a:custGeom>
            <a:avLst/>
            <a:gdLst/>
            <a:ahLst/>
            <a:cxnLst/>
            <a:rect l="l" t="t" r="r" b="b"/>
            <a:pathLst>
              <a:path w="6409902" h="6883116">
                <a:moveTo>
                  <a:pt x="0" y="0"/>
                </a:moveTo>
                <a:lnTo>
                  <a:pt x="6409902" y="0"/>
                </a:lnTo>
                <a:lnTo>
                  <a:pt x="6409902" y="6883117"/>
                </a:lnTo>
                <a:lnTo>
                  <a:pt x="0" y="688311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PK"/>
          </a:p>
        </p:txBody>
      </p:sp>
      <p:sp>
        <p:nvSpPr>
          <p:cNvPr id="6" name="TextBox 6"/>
          <p:cNvSpPr txBox="1"/>
          <p:nvPr/>
        </p:nvSpPr>
        <p:spPr>
          <a:xfrm>
            <a:off x="5448859" y="942975"/>
            <a:ext cx="12037079" cy="721995"/>
          </a:xfrm>
          <a:prstGeom prst="rect">
            <a:avLst/>
          </a:prstGeom>
        </p:spPr>
        <p:txBody>
          <a:bodyPr lIns="0" tIns="0" rIns="0" bIns="0" rtlCol="0" anchor="t">
            <a:spAutoFit/>
          </a:bodyPr>
          <a:lstStyle/>
          <a:p>
            <a:pPr algn="ctr">
              <a:lnSpc>
                <a:spcPts val="5880"/>
              </a:lnSpc>
            </a:pPr>
            <a:r>
              <a:rPr lang="en-US" sz="4200">
                <a:solidFill>
                  <a:srgbClr val="523434"/>
                </a:solidFill>
                <a:latin typeface="Bobby Jones"/>
                <a:ea typeface="Bobby Jones"/>
                <a:cs typeface="Bobby Jones"/>
                <a:sym typeface="Bobby Jones"/>
              </a:rPr>
              <a:t>Public duties and responsibilities</a:t>
            </a:r>
          </a:p>
        </p:txBody>
      </p:sp>
      <p:sp>
        <p:nvSpPr>
          <p:cNvPr id="7" name="TextBox 7"/>
          <p:cNvSpPr txBox="1"/>
          <p:nvPr/>
        </p:nvSpPr>
        <p:spPr>
          <a:xfrm>
            <a:off x="7365616" y="2553202"/>
            <a:ext cx="10617584" cy="5651547"/>
          </a:xfrm>
          <a:prstGeom prst="rect">
            <a:avLst/>
          </a:prstGeom>
        </p:spPr>
        <p:txBody>
          <a:bodyPr wrap="square" lIns="0" tIns="0" rIns="0" bIns="0" rtlCol="0" anchor="t">
            <a:spAutoFit/>
          </a:bodyPr>
          <a:lstStyle/>
          <a:p>
            <a:pPr algn="l">
              <a:lnSpc>
                <a:spcPts val="3359"/>
              </a:lnSpc>
            </a:pPr>
            <a:r>
              <a:rPr lang="en-US" sz="2400" spc="28" dirty="0">
                <a:solidFill>
                  <a:srgbClr val="4F2422"/>
                </a:solidFill>
                <a:latin typeface="Nunito Sans Condensed"/>
                <a:ea typeface="Nunito Sans Condensed"/>
                <a:cs typeface="Nunito Sans Condensed"/>
                <a:sym typeface="Nunito Sans Condensed"/>
              </a:rPr>
              <a:t>•Public duties and responsibilities are the obligations of individuals and organizations towards society and the state. These include:</a:t>
            </a:r>
          </a:p>
          <a:p>
            <a:pPr algn="l">
              <a:lnSpc>
                <a:spcPts val="3359"/>
              </a:lnSpc>
            </a:pPr>
            <a:endParaRPr lang="en-US" sz="2400" spc="28" dirty="0">
              <a:solidFill>
                <a:srgbClr val="4F2422"/>
              </a:solidFill>
              <a:latin typeface="Nunito Sans Condensed"/>
              <a:ea typeface="Nunito Sans Condensed"/>
              <a:cs typeface="Nunito Sans Condensed"/>
              <a:sym typeface="Nunito Sans Condensed"/>
            </a:endParaRPr>
          </a:p>
          <a:p>
            <a:pPr algn="l">
              <a:lnSpc>
                <a:spcPts val="3359"/>
              </a:lnSpc>
            </a:pPr>
            <a:r>
              <a:rPr lang="en-US" sz="2400" spc="28" dirty="0">
                <a:solidFill>
                  <a:srgbClr val="4F2422"/>
                </a:solidFill>
                <a:latin typeface="Nunito Sans Condensed"/>
                <a:ea typeface="Nunito Sans Condensed"/>
                <a:cs typeface="Nunito Sans Condensed"/>
                <a:sym typeface="Nunito Sans Condensed"/>
              </a:rPr>
              <a:t>1.Active Citizenship: Participating in the democratic process, such as voting and being mindful of social problems.</a:t>
            </a:r>
          </a:p>
          <a:p>
            <a:pPr algn="l">
              <a:lnSpc>
                <a:spcPts val="3359"/>
              </a:lnSpc>
            </a:pPr>
            <a:endParaRPr lang="en-US" sz="2400" spc="28" dirty="0">
              <a:solidFill>
                <a:srgbClr val="4F2422"/>
              </a:solidFill>
              <a:latin typeface="Nunito Sans Condensed"/>
              <a:ea typeface="Nunito Sans Condensed"/>
              <a:cs typeface="Nunito Sans Condensed"/>
              <a:sym typeface="Nunito Sans Condensed"/>
            </a:endParaRPr>
          </a:p>
          <a:p>
            <a:pPr algn="l">
              <a:lnSpc>
                <a:spcPts val="3359"/>
              </a:lnSpc>
            </a:pPr>
            <a:r>
              <a:rPr lang="en-US" sz="2400" spc="28" dirty="0">
                <a:solidFill>
                  <a:srgbClr val="4F2422"/>
                </a:solidFill>
                <a:latin typeface="Nunito Sans Condensed"/>
                <a:ea typeface="Nunito Sans Condensed"/>
                <a:cs typeface="Nunito Sans Condensed"/>
                <a:sym typeface="Nunito Sans Condensed"/>
              </a:rPr>
              <a:t>2.Legality: Complying with relevant local, national and international laws.</a:t>
            </a:r>
          </a:p>
          <a:p>
            <a:pPr algn="l">
              <a:lnSpc>
                <a:spcPts val="3359"/>
              </a:lnSpc>
            </a:pPr>
            <a:endParaRPr lang="en-US" sz="2400" spc="28" dirty="0">
              <a:solidFill>
                <a:srgbClr val="4F2422"/>
              </a:solidFill>
              <a:latin typeface="Nunito Sans Condensed"/>
              <a:ea typeface="Nunito Sans Condensed"/>
              <a:cs typeface="Nunito Sans Condensed"/>
              <a:sym typeface="Nunito Sans Condensed"/>
            </a:endParaRPr>
          </a:p>
          <a:p>
            <a:pPr algn="l">
              <a:lnSpc>
                <a:spcPts val="3359"/>
              </a:lnSpc>
            </a:pPr>
            <a:r>
              <a:rPr lang="en-US" sz="2400" spc="28" dirty="0">
                <a:solidFill>
                  <a:srgbClr val="4F2422"/>
                </a:solidFill>
                <a:latin typeface="Nunito Sans Condensed"/>
                <a:ea typeface="Nunito Sans Condensed"/>
                <a:cs typeface="Nunito Sans Condensed"/>
                <a:sym typeface="Nunito Sans Condensed"/>
              </a:rPr>
              <a:t>3.Community Involvement: Giving back to the community through volunteering or social programs.</a:t>
            </a:r>
          </a:p>
          <a:p>
            <a:pPr algn="l">
              <a:lnSpc>
                <a:spcPts val="3359"/>
              </a:lnSpc>
            </a:pPr>
            <a:endParaRPr lang="en-US" sz="2400" spc="28" dirty="0">
              <a:solidFill>
                <a:srgbClr val="4F2422"/>
              </a:solidFill>
              <a:latin typeface="Nunito Sans Condensed"/>
              <a:ea typeface="Nunito Sans Condensed"/>
              <a:cs typeface="Nunito Sans Condensed"/>
              <a:sym typeface="Nunito Sans Condensed"/>
            </a:endParaRPr>
          </a:p>
          <a:p>
            <a:pPr algn="l">
              <a:lnSpc>
                <a:spcPts val="3359"/>
              </a:lnSpc>
            </a:pPr>
            <a:r>
              <a:rPr lang="en-US" sz="2400" spc="28" dirty="0">
                <a:solidFill>
                  <a:srgbClr val="4F2422"/>
                </a:solidFill>
                <a:latin typeface="Nunito Sans Condensed"/>
                <a:ea typeface="Nunito Sans Condensed"/>
                <a:cs typeface="Nunito Sans Condensed"/>
                <a:sym typeface="Nunito Sans Condensed"/>
              </a:rPr>
              <a:t>4.Ethics: Adherence to basic ethical standards in public life, transparency and rectitude in professional conduct.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DDDCE"/>
        </a:solidFill>
        <a:effectLst/>
      </p:bgPr>
    </p:bg>
    <p:spTree>
      <p:nvGrpSpPr>
        <p:cNvPr id="1" name=""/>
        <p:cNvGrpSpPr/>
        <p:nvPr/>
      </p:nvGrpSpPr>
      <p:grpSpPr>
        <a:xfrm>
          <a:off x="0" y="0"/>
          <a:ext cx="0" cy="0"/>
          <a:chOff x="0" y="0"/>
          <a:chExt cx="0" cy="0"/>
        </a:xfrm>
      </p:grpSpPr>
      <p:grpSp>
        <p:nvGrpSpPr>
          <p:cNvPr id="2" name="Group 2"/>
          <p:cNvGrpSpPr/>
          <p:nvPr/>
        </p:nvGrpSpPr>
        <p:grpSpPr>
          <a:xfrm>
            <a:off x="-405292" y="9401175"/>
            <a:ext cx="19098585" cy="2387881"/>
            <a:chOff x="0" y="0"/>
            <a:chExt cx="5030080" cy="628907"/>
          </a:xfrm>
        </p:grpSpPr>
        <p:sp>
          <p:nvSpPr>
            <p:cNvPr id="3" name="Freeform 3"/>
            <p:cNvSpPr/>
            <p:nvPr/>
          </p:nvSpPr>
          <p:spPr>
            <a:xfrm>
              <a:off x="0" y="0"/>
              <a:ext cx="5030080" cy="628907"/>
            </a:xfrm>
            <a:custGeom>
              <a:avLst/>
              <a:gdLst/>
              <a:ahLst/>
              <a:cxnLst/>
              <a:rect l="l" t="t" r="r" b="b"/>
              <a:pathLst>
                <a:path w="5030080" h="628907">
                  <a:moveTo>
                    <a:pt x="0" y="0"/>
                  </a:moveTo>
                  <a:lnTo>
                    <a:pt x="5030080" y="0"/>
                  </a:lnTo>
                  <a:lnTo>
                    <a:pt x="5030080" y="628907"/>
                  </a:lnTo>
                  <a:lnTo>
                    <a:pt x="0" y="628907"/>
                  </a:lnTo>
                  <a:close/>
                </a:path>
              </a:pathLst>
            </a:custGeom>
            <a:solidFill>
              <a:srgbClr val="4F2422"/>
            </a:solidFill>
          </p:spPr>
          <p:txBody>
            <a:bodyPr/>
            <a:lstStyle/>
            <a:p>
              <a:endParaRPr lang="en-PK"/>
            </a:p>
          </p:txBody>
        </p:sp>
        <p:sp>
          <p:nvSpPr>
            <p:cNvPr id="4" name="TextBox 4"/>
            <p:cNvSpPr txBox="1"/>
            <p:nvPr/>
          </p:nvSpPr>
          <p:spPr>
            <a:xfrm>
              <a:off x="0" y="-38100"/>
              <a:ext cx="5030080" cy="66700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1661465" y="3429619"/>
            <a:ext cx="7973699" cy="6857381"/>
          </a:xfrm>
          <a:custGeom>
            <a:avLst/>
            <a:gdLst/>
            <a:ahLst/>
            <a:cxnLst/>
            <a:rect l="l" t="t" r="r" b="b"/>
            <a:pathLst>
              <a:path w="7973699" h="6857381">
                <a:moveTo>
                  <a:pt x="0" y="0"/>
                </a:moveTo>
                <a:lnTo>
                  <a:pt x="7973699" y="0"/>
                </a:lnTo>
                <a:lnTo>
                  <a:pt x="7973699" y="6857381"/>
                </a:lnTo>
                <a:lnTo>
                  <a:pt x="0" y="68573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PK"/>
          </a:p>
        </p:txBody>
      </p:sp>
      <p:sp>
        <p:nvSpPr>
          <p:cNvPr id="6" name="TextBox 6"/>
          <p:cNvSpPr txBox="1"/>
          <p:nvPr/>
        </p:nvSpPr>
        <p:spPr>
          <a:xfrm>
            <a:off x="3125460" y="801426"/>
            <a:ext cx="12037079" cy="721995"/>
          </a:xfrm>
          <a:prstGeom prst="rect">
            <a:avLst/>
          </a:prstGeom>
        </p:spPr>
        <p:txBody>
          <a:bodyPr lIns="0" tIns="0" rIns="0" bIns="0" rtlCol="0" anchor="t">
            <a:spAutoFit/>
          </a:bodyPr>
          <a:lstStyle/>
          <a:p>
            <a:pPr algn="ctr">
              <a:lnSpc>
                <a:spcPts val="5880"/>
              </a:lnSpc>
            </a:pPr>
            <a:r>
              <a:rPr lang="en-US" sz="4200">
                <a:solidFill>
                  <a:srgbClr val="4F2422"/>
                </a:solidFill>
                <a:latin typeface="Bobby Jones"/>
                <a:ea typeface="Bobby Jones"/>
                <a:cs typeface="Bobby Jones"/>
                <a:sym typeface="Bobby Jones"/>
              </a:rPr>
              <a:t>Constitutionalism &amp; democratic process</a:t>
            </a:r>
          </a:p>
        </p:txBody>
      </p:sp>
      <p:sp>
        <p:nvSpPr>
          <p:cNvPr id="7" name="TextBox 7"/>
          <p:cNvSpPr txBox="1"/>
          <p:nvPr/>
        </p:nvSpPr>
        <p:spPr>
          <a:xfrm>
            <a:off x="1122915" y="1934229"/>
            <a:ext cx="10652279" cy="4291965"/>
          </a:xfrm>
          <a:prstGeom prst="rect">
            <a:avLst/>
          </a:prstGeom>
        </p:spPr>
        <p:txBody>
          <a:bodyPr lIns="0" tIns="0" rIns="0" bIns="0" rtlCol="0" anchor="t">
            <a:spAutoFit/>
          </a:bodyPr>
          <a:lstStyle/>
          <a:p>
            <a:pPr marL="518160" lvl="1" indent="-259080" algn="l">
              <a:lnSpc>
                <a:spcPts val="3359"/>
              </a:lnSpc>
              <a:buFont typeface="Arial"/>
              <a:buChar char="•"/>
            </a:pPr>
            <a:r>
              <a:rPr lang="en-US" sz="2400" dirty="0">
                <a:solidFill>
                  <a:srgbClr val="4F2422"/>
                </a:solidFill>
                <a:latin typeface="Nunito Sans Condensed"/>
                <a:ea typeface="Nunito Sans Condensed"/>
                <a:cs typeface="Nunito Sans Condensed"/>
                <a:sym typeface="Nunito Sans Condensed"/>
              </a:rPr>
              <a:t>•Constitutionalism and the democratic process are foundational principles of modern governance, ensuring the rule of law, individual rights, and citizen participation in political decision-making. </a:t>
            </a:r>
          </a:p>
          <a:p>
            <a:pPr algn="l">
              <a:lnSpc>
                <a:spcPts val="4339"/>
              </a:lnSpc>
            </a:pPr>
            <a:r>
              <a:rPr lang="en-US" sz="3099" b="1" dirty="0">
                <a:solidFill>
                  <a:srgbClr val="523434"/>
                </a:solidFill>
                <a:latin typeface="Nunito Sans Condensed Bold"/>
                <a:ea typeface="Nunito Sans Condensed Bold"/>
                <a:cs typeface="Nunito Sans Condensed Bold"/>
                <a:sym typeface="Nunito Sans Condensed Bold"/>
              </a:rPr>
              <a:t>Constitutionalism</a:t>
            </a:r>
          </a:p>
          <a:p>
            <a:pPr algn="l">
              <a:lnSpc>
                <a:spcPts val="3359"/>
              </a:lnSpc>
            </a:pPr>
            <a:r>
              <a:rPr lang="en-US" sz="2400" dirty="0">
                <a:solidFill>
                  <a:srgbClr val="4F2422"/>
                </a:solidFill>
                <a:latin typeface="Nunito Sans Condensed"/>
                <a:ea typeface="Nunito Sans Condensed"/>
                <a:cs typeface="Nunito Sans Condensed"/>
                <a:sym typeface="Nunito Sans Condensed"/>
              </a:rPr>
              <a:t>•Constitutionalism refers to the practice of government according to a set of established and legally binding principles enshrined in a constitution. It involves:</a:t>
            </a:r>
          </a:p>
          <a:p>
            <a:pPr marL="518160" lvl="1" indent="-259080" algn="l">
              <a:lnSpc>
                <a:spcPts val="3359"/>
              </a:lnSpc>
              <a:buFont typeface="Arial"/>
              <a:buChar char="•"/>
            </a:pPr>
            <a:r>
              <a:rPr lang="en-US" sz="2400" dirty="0">
                <a:solidFill>
                  <a:srgbClr val="4F2422"/>
                </a:solidFill>
                <a:latin typeface="Nunito Sans Condensed"/>
                <a:ea typeface="Nunito Sans Condensed"/>
                <a:cs typeface="Nunito Sans Condensed"/>
                <a:sym typeface="Nunito Sans Condensed"/>
              </a:rPr>
              <a:t>1.Rule of Law: The government is subject to the law, and no one is above it, ensuring fairness and justice.</a:t>
            </a:r>
          </a:p>
          <a:p>
            <a:pPr marL="518160" lvl="1" indent="-259080" algn="l">
              <a:lnSpc>
                <a:spcPts val="3359"/>
              </a:lnSpc>
              <a:buFont typeface="Arial"/>
              <a:buChar char="•"/>
            </a:pPr>
            <a:r>
              <a:rPr lang="en-US" sz="2400" dirty="0">
                <a:solidFill>
                  <a:srgbClr val="4F2422"/>
                </a:solidFill>
                <a:latin typeface="Nunito Sans Condensed"/>
                <a:ea typeface="Nunito Sans Condensed"/>
                <a:cs typeface="Nunito Sans Condensed"/>
                <a:sym typeface="Nunito Sans Condensed"/>
              </a:rPr>
              <a:t>Separation of Powers: Dividing governmental powers into branches (executive, legislative, and judicial) to prevent any one branch from becoming too powerful.</a:t>
            </a:r>
          </a:p>
        </p:txBody>
      </p:sp>
      <p:sp>
        <p:nvSpPr>
          <p:cNvPr id="8" name="TextBox 8"/>
          <p:cNvSpPr txBox="1"/>
          <p:nvPr/>
        </p:nvSpPr>
        <p:spPr>
          <a:xfrm>
            <a:off x="1122915" y="6495484"/>
            <a:ext cx="10538550" cy="2491740"/>
          </a:xfrm>
          <a:prstGeom prst="rect">
            <a:avLst/>
          </a:prstGeom>
        </p:spPr>
        <p:txBody>
          <a:bodyPr lIns="0" tIns="0" rIns="0" bIns="0" rtlCol="0" anchor="t">
            <a:spAutoFit/>
          </a:bodyPr>
          <a:lstStyle/>
          <a:p>
            <a:pPr marL="518160" lvl="1" indent="-259080" algn="l">
              <a:lnSpc>
                <a:spcPts val="3359"/>
              </a:lnSpc>
              <a:buFont typeface="Arial"/>
              <a:buChar char="•"/>
            </a:pPr>
            <a:r>
              <a:rPr lang="en-US" sz="2400" dirty="0">
                <a:solidFill>
                  <a:srgbClr val="4F2422"/>
                </a:solidFill>
                <a:latin typeface="Nunito Sans Condensed"/>
                <a:ea typeface="Nunito Sans Condensed"/>
                <a:cs typeface="Nunito Sans Condensed"/>
                <a:sym typeface="Nunito Sans Condensed"/>
              </a:rPr>
              <a:t>3. Protection of Rights: Safeguarding individual freedoms and human rights, as specified in the constitution or legal framework.</a:t>
            </a:r>
          </a:p>
          <a:p>
            <a:pPr marL="518160" lvl="1" indent="-259080" algn="l">
              <a:lnSpc>
                <a:spcPts val="3359"/>
              </a:lnSpc>
              <a:buFont typeface="Arial"/>
              <a:buChar char="•"/>
            </a:pPr>
            <a:r>
              <a:rPr lang="en-US" sz="2400" dirty="0">
                <a:solidFill>
                  <a:srgbClr val="4F2422"/>
                </a:solidFill>
                <a:latin typeface="Nunito Sans Condensed"/>
                <a:ea typeface="Nunito Sans Condensed"/>
                <a:cs typeface="Nunito Sans Condensed"/>
                <a:sym typeface="Nunito Sans Condensed"/>
              </a:rPr>
              <a:t>4. Checks and Balances: Ensuring that each branch of government has some measure of influence over the others, preventing abuse of power.</a:t>
            </a:r>
          </a:p>
          <a:p>
            <a:pPr marL="518160" lvl="1" indent="-259080" algn="l">
              <a:lnSpc>
                <a:spcPts val="3359"/>
              </a:lnSpc>
              <a:buFont typeface="Arial"/>
              <a:buChar char="•"/>
            </a:pPr>
            <a:r>
              <a:rPr lang="en-US" sz="2400" dirty="0">
                <a:solidFill>
                  <a:srgbClr val="4F2422"/>
                </a:solidFill>
                <a:latin typeface="Nunito Sans Condensed"/>
                <a:ea typeface="Nunito Sans Condensed"/>
                <a:cs typeface="Nunito Sans Condensed"/>
                <a:sym typeface="Nunito Sans Condensed"/>
              </a:rPr>
              <a:t>5. Limited Government: The powers of the government are restricted by law to protect citizens' rights.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BDAD3"/>
        </a:solidFill>
        <a:effectLst/>
      </p:bgPr>
    </p:bg>
    <p:spTree>
      <p:nvGrpSpPr>
        <p:cNvPr id="1" name=""/>
        <p:cNvGrpSpPr/>
        <p:nvPr/>
      </p:nvGrpSpPr>
      <p:grpSpPr>
        <a:xfrm>
          <a:off x="0" y="0"/>
          <a:ext cx="0" cy="0"/>
          <a:chOff x="0" y="0"/>
          <a:chExt cx="0" cy="0"/>
        </a:xfrm>
      </p:grpSpPr>
      <p:grpSp>
        <p:nvGrpSpPr>
          <p:cNvPr id="2" name="Group 2"/>
          <p:cNvGrpSpPr/>
          <p:nvPr/>
        </p:nvGrpSpPr>
        <p:grpSpPr>
          <a:xfrm>
            <a:off x="-405292" y="9444355"/>
            <a:ext cx="19098585" cy="2387881"/>
            <a:chOff x="0" y="0"/>
            <a:chExt cx="5030080" cy="628907"/>
          </a:xfrm>
        </p:grpSpPr>
        <p:sp>
          <p:nvSpPr>
            <p:cNvPr id="3" name="Freeform 3"/>
            <p:cNvSpPr/>
            <p:nvPr/>
          </p:nvSpPr>
          <p:spPr>
            <a:xfrm>
              <a:off x="0" y="0"/>
              <a:ext cx="5030080" cy="628907"/>
            </a:xfrm>
            <a:custGeom>
              <a:avLst/>
              <a:gdLst/>
              <a:ahLst/>
              <a:cxnLst/>
              <a:rect l="l" t="t" r="r" b="b"/>
              <a:pathLst>
                <a:path w="5030080" h="628907">
                  <a:moveTo>
                    <a:pt x="0" y="0"/>
                  </a:moveTo>
                  <a:lnTo>
                    <a:pt x="5030080" y="0"/>
                  </a:lnTo>
                  <a:lnTo>
                    <a:pt x="5030080" y="628907"/>
                  </a:lnTo>
                  <a:lnTo>
                    <a:pt x="0" y="628907"/>
                  </a:lnTo>
                  <a:close/>
                </a:path>
              </a:pathLst>
            </a:custGeom>
            <a:solidFill>
              <a:srgbClr val="415866"/>
            </a:solidFill>
          </p:spPr>
          <p:txBody>
            <a:bodyPr/>
            <a:lstStyle/>
            <a:p>
              <a:endParaRPr lang="en-PK"/>
            </a:p>
          </p:txBody>
        </p:sp>
        <p:sp>
          <p:nvSpPr>
            <p:cNvPr id="4" name="TextBox 4"/>
            <p:cNvSpPr txBox="1"/>
            <p:nvPr/>
          </p:nvSpPr>
          <p:spPr>
            <a:xfrm>
              <a:off x="0" y="-38100"/>
              <a:ext cx="5030080" cy="66700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1841116" y="3930793"/>
            <a:ext cx="6642846" cy="5513562"/>
          </a:xfrm>
          <a:custGeom>
            <a:avLst/>
            <a:gdLst/>
            <a:ahLst/>
            <a:cxnLst/>
            <a:rect l="l" t="t" r="r" b="b"/>
            <a:pathLst>
              <a:path w="6642846" h="5513562">
                <a:moveTo>
                  <a:pt x="0" y="0"/>
                </a:moveTo>
                <a:lnTo>
                  <a:pt x="6642847" y="0"/>
                </a:lnTo>
                <a:lnTo>
                  <a:pt x="6642847" y="5513562"/>
                </a:lnTo>
                <a:lnTo>
                  <a:pt x="0" y="551356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PK"/>
          </a:p>
        </p:txBody>
      </p:sp>
      <p:sp>
        <p:nvSpPr>
          <p:cNvPr id="6" name="TextBox 6"/>
          <p:cNvSpPr txBox="1"/>
          <p:nvPr/>
        </p:nvSpPr>
        <p:spPr>
          <a:xfrm>
            <a:off x="483903" y="971550"/>
            <a:ext cx="11434594" cy="8406130"/>
          </a:xfrm>
          <a:prstGeom prst="rect">
            <a:avLst/>
          </a:prstGeom>
        </p:spPr>
        <p:txBody>
          <a:bodyPr lIns="0" tIns="0" rIns="0" bIns="0" rtlCol="0" anchor="t">
            <a:spAutoFit/>
          </a:bodyPr>
          <a:lstStyle/>
          <a:p>
            <a:pPr algn="l">
              <a:lnSpc>
                <a:spcPts val="3919"/>
              </a:lnSpc>
            </a:pPr>
            <a:r>
              <a:rPr lang="en-US" sz="2799" spc="33">
                <a:solidFill>
                  <a:srgbClr val="523434"/>
                </a:solidFill>
                <a:latin typeface="Nunito Sans Condensed"/>
                <a:ea typeface="Nunito Sans Condensed"/>
                <a:cs typeface="Nunito Sans Condensed"/>
                <a:sym typeface="Nunito Sans Condensed"/>
              </a:rPr>
              <a:t>•The democratic process refers to the mechanisms through which citizens exercise their political rights and influence government actions. Key aspects include:</a:t>
            </a:r>
          </a:p>
          <a:p>
            <a:pPr marL="604519" lvl="1" indent="-302260" algn="l">
              <a:lnSpc>
                <a:spcPts val="3919"/>
              </a:lnSpc>
              <a:buFont typeface="Arial"/>
              <a:buChar char="•"/>
            </a:pPr>
            <a:r>
              <a:rPr lang="en-US" sz="2799" spc="33">
                <a:solidFill>
                  <a:srgbClr val="523434"/>
                </a:solidFill>
                <a:latin typeface="Nunito Sans Condensed"/>
                <a:ea typeface="Nunito Sans Condensed"/>
                <a:cs typeface="Nunito Sans Condensed"/>
                <a:sym typeface="Nunito Sans Condensed"/>
              </a:rPr>
              <a:t>1. </a:t>
            </a:r>
            <a:r>
              <a:rPr lang="en-US" sz="2799" b="1" spc="33">
                <a:solidFill>
                  <a:srgbClr val="523434"/>
                </a:solidFill>
                <a:latin typeface="Nunito Sans Condensed Bold"/>
                <a:ea typeface="Nunito Sans Condensed Bold"/>
                <a:cs typeface="Nunito Sans Condensed Bold"/>
                <a:sym typeface="Nunito Sans Condensed Bold"/>
              </a:rPr>
              <a:t>Elections</a:t>
            </a:r>
            <a:r>
              <a:rPr lang="en-US" sz="2799" spc="33">
                <a:solidFill>
                  <a:srgbClr val="523434"/>
                </a:solidFill>
                <a:latin typeface="Nunito Sans Condensed"/>
                <a:ea typeface="Nunito Sans Condensed"/>
                <a:cs typeface="Nunito Sans Condensed"/>
                <a:sym typeface="Nunito Sans Condensed"/>
              </a:rPr>
              <a:t>: Regular, free, and fair elections allow citizens to vote for their representatives and leaders.</a:t>
            </a:r>
          </a:p>
          <a:p>
            <a:pPr marL="604519" lvl="1" indent="-302260" algn="l">
              <a:lnSpc>
                <a:spcPts val="3919"/>
              </a:lnSpc>
              <a:buFont typeface="Arial"/>
              <a:buChar char="•"/>
            </a:pPr>
            <a:r>
              <a:rPr lang="en-US" sz="2799" spc="33">
                <a:solidFill>
                  <a:srgbClr val="523434"/>
                </a:solidFill>
                <a:latin typeface="Nunito Sans Condensed"/>
                <a:ea typeface="Nunito Sans Condensed"/>
                <a:cs typeface="Nunito Sans Condensed"/>
                <a:sym typeface="Nunito Sans Condensed"/>
              </a:rPr>
              <a:t>2.</a:t>
            </a:r>
            <a:r>
              <a:rPr lang="en-US" sz="2799" b="1" spc="33">
                <a:solidFill>
                  <a:srgbClr val="523434"/>
                </a:solidFill>
                <a:latin typeface="Nunito Sans Condensed Bold"/>
                <a:ea typeface="Nunito Sans Condensed Bold"/>
                <a:cs typeface="Nunito Sans Condensed Bold"/>
                <a:sym typeface="Nunito Sans Condensed Bold"/>
              </a:rPr>
              <a:t>Participation</a:t>
            </a:r>
            <a:r>
              <a:rPr lang="en-US" sz="2799" spc="33">
                <a:solidFill>
                  <a:srgbClr val="523434"/>
                </a:solidFill>
                <a:latin typeface="Nunito Sans Condensed"/>
                <a:ea typeface="Nunito Sans Condensed"/>
                <a:cs typeface="Nunito Sans Condensed"/>
                <a:sym typeface="Nunito Sans Condensed"/>
              </a:rPr>
              <a:t>: Citizens can engage in civic activities, such as voting, campaigning, or public discourse, to shape policies.</a:t>
            </a:r>
          </a:p>
          <a:p>
            <a:pPr marL="604519" lvl="1" indent="-302260" algn="l">
              <a:lnSpc>
                <a:spcPts val="3919"/>
              </a:lnSpc>
              <a:buFont typeface="Arial"/>
              <a:buChar char="•"/>
            </a:pPr>
            <a:r>
              <a:rPr lang="en-US" sz="2799" b="1" spc="33">
                <a:solidFill>
                  <a:srgbClr val="523434"/>
                </a:solidFill>
                <a:latin typeface="Nunito Sans Condensed Bold"/>
                <a:ea typeface="Nunito Sans Condensed Bold"/>
                <a:cs typeface="Nunito Sans Condensed Bold"/>
                <a:sym typeface="Nunito Sans Condensed Bold"/>
              </a:rPr>
              <a:t>1.Transparency and Accountability</a:t>
            </a:r>
            <a:r>
              <a:rPr lang="en-US" sz="2799" spc="33">
                <a:solidFill>
                  <a:srgbClr val="523434"/>
                </a:solidFill>
                <a:latin typeface="Nunito Sans Condensed"/>
                <a:ea typeface="Nunito Sans Condensed"/>
                <a:cs typeface="Nunito Sans Condensed"/>
                <a:sym typeface="Nunito Sans Condensed"/>
              </a:rPr>
              <a:t>: Governments must be open about their actions and policies, and leaders are accountable to the people.</a:t>
            </a:r>
          </a:p>
          <a:p>
            <a:pPr marL="604519" lvl="1" indent="-302260" algn="l">
              <a:lnSpc>
                <a:spcPts val="3919"/>
              </a:lnSpc>
              <a:buFont typeface="Arial"/>
              <a:buChar char="•"/>
            </a:pPr>
            <a:r>
              <a:rPr lang="en-US" sz="2799" b="1" spc="33">
                <a:solidFill>
                  <a:srgbClr val="523434"/>
                </a:solidFill>
                <a:latin typeface="Nunito Sans Condensed Bold"/>
                <a:ea typeface="Nunito Sans Condensed Bold"/>
                <a:cs typeface="Nunito Sans Condensed Bold"/>
                <a:sym typeface="Nunito Sans Condensed Bold"/>
              </a:rPr>
              <a:t>2.Pluralism</a:t>
            </a:r>
            <a:r>
              <a:rPr lang="en-US" sz="2799" spc="33">
                <a:solidFill>
                  <a:srgbClr val="523434"/>
                </a:solidFill>
                <a:latin typeface="Nunito Sans Condensed"/>
                <a:ea typeface="Nunito Sans Condensed"/>
                <a:cs typeface="Nunito Sans Condensed"/>
                <a:sym typeface="Nunito Sans Condensed"/>
              </a:rPr>
              <a:t>: A variety of political parties and interest groups should exist, offering citizens a choice in the political landscape.</a:t>
            </a:r>
          </a:p>
          <a:p>
            <a:pPr marL="604519" lvl="1" indent="-302260" algn="l">
              <a:lnSpc>
                <a:spcPts val="3919"/>
              </a:lnSpc>
              <a:buFont typeface="Arial"/>
              <a:buChar char="•"/>
            </a:pPr>
            <a:r>
              <a:rPr lang="en-US" sz="2799" b="1" spc="33">
                <a:solidFill>
                  <a:srgbClr val="523434"/>
                </a:solidFill>
                <a:latin typeface="Nunito Sans Condensed Bold"/>
                <a:ea typeface="Nunito Sans Condensed Bold"/>
                <a:cs typeface="Nunito Sans Condensed Bold"/>
                <a:sym typeface="Nunito Sans Condensed Bold"/>
              </a:rPr>
              <a:t>3.Rule</a:t>
            </a:r>
            <a:r>
              <a:rPr lang="en-US" sz="2799" spc="33">
                <a:solidFill>
                  <a:srgbClr val="523434"/>
                </a:solidFill>
                <a:latin typeface="Nunito Sans Condensed"/>
                <a:ea typeface="Nunito Sans Condensed"/>
                <a:cs typeface="Nunito Sans Condensed"/>
                <a:sym typeface="Nunito Sans Condensed"/>
              </a:rPr>
              <a:t> of Majority with Protection of Minority Rights: While majority rule is fundamental, the rights of minority groups must still be safeguarded to prevent discrimination.</a:t>
            </a:r>
          </a:p>
          <a:p>
            <a:pPr algn="l">
              <a:lnSpc>
                <a:spcPts val="3919"/>
              </a:lnSpc>
            </a:pPr>
            <a:r>
              <a:rPr lang="en-US" sz="2799" spc="33">
                <a:solidFill>
                  <a:srgbClr val="523434"/>
                </a:solidFill>
                <a:latin typeface="Nunito Sans Condensed"/>
                <a:ea typeface="Nunito Sans Condensed"/>
                <a:cs typeface="Nunito Sans Condensed"/>
                <a:sym typeface="Nunito Sans Condensed"/>
              </a:rPr>
              <a:t>Together, constitutionalism and the democratic process ensure a government that operates with legitimacy, respect for the rule of law, and responsiveness to the will of the people.</a:t>
            </a:r>
          </a:p>
        </p:txBody>
      </p:sp>
      <p:sp>
        <p:nvSpPr>
          <p:cNvPr id="7" name="TextBox 7"/>
          <p:cNvSpPr txBox="1"/>
          <p:nvPr/>
        </p:nvSpPr>
        <p:spPr>
          <a:xfrm>
            <a:off x="3125460" y="306705"/>
            <a:ext cx="12037079" cy="721995"/>
          </a:xfrm>
          <a:prstGeom prst="rect">
            <a:avLst/>
          </a:prstGeom>
        </p:spPr>
        <p:txBody>
          <a:bodyPr lIns="0" tIns="0" rIns="0" bIns="0" rtlCol="0" anchor="t">
            <a:spAutoFit/>
          </a:bodyPr>
          <a:lstStyle/>
          <a:p>
            <a:pPr algn="ctr">
              <a:lnSpc>
                <a:spcPts val="5880"/>
              </a:lnSpc>
            </a:pPr>
            <a:r>
              <a:rPr lang="en-US" sz="4200">
                <a:solidFill>
                  <a:srgbClr val="523434"/>
                </a:solidFill>
                <a:latin typeface="Bobby Jones"/>
                <a:ea typeface="Bobby Jones"/>
                <a:cs typeface="Bobby Jones"/>
                <a:sym typeface="Bobby Jones"/>
              </a:rPr>
              <a:t>Democratic Process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DDDCE"/>
        </a:solidFill>
        <a:effectLst/>
      </p:bgPr>
    </p:bg>
    <p:spTree>
      <p:nvGrpSpPr>
        <p:cNvPr id="1" name=""/>
        <p:cNvGrpSpPr/>
        <p:nvPr/>
      </p:nvGrpSpPr>
      <p:grpSpPr>
        <a:xfrm>
          <a:off x="0" y="0"/>
          <a:ext cx="0" cy="0"/>
          <a:chOff x="0" y="0"/>
          <a:chExt cx="0" cy="0"/>
        </a:xfrm>
      </p:grpSpPr>
      <p:grpSp>
        <p:nvGrpSpPr>
          <p:cNvPr id="2" name="Group 2"/>
          <p:cNvGrpSpPr/>
          <p:nvPr/>
        </p:nvGrpSpPr>
        <p:grpSpPr>
          <a:xfrm>
            <a:off x="-405292" y="9620250"/>
            <a:ext cx="19098585" cy="2387881"/>
            <a:chOff x="0" y="0"/>
            <a:chExt cx="5030080" cy="628907"/>
          </a:xfrm>
        </p:grpSpPr>
        <p:sp>
          <p:nvSpPr>
            <p:cNvPr id="3" name="Freeform 3"/>
            <p:cNvSpPr/>
            <p:nvPr/>
          </p:nvSpPr>
          <p:spPr>
            <a:xfrm>
              <a:off x="0" y="0"/>
              <a:ext cx="5030080" cy="628907"/>
            </a:xfrm>
            <a:custGeom>
              <a:avLst/>
              <a:gdLst/>
              <a:ahLst/>
              <a:cxnLst/>
              <a:rect l="l" t="t" r="r" b="b"/>
              <a:pathLst>
                <a:path w="5030080" h="628907">
                  <a:moveTo>
                    <a:pt x="0" y="0"/>
                  </a:moveTo>
                  <a:lnTo>
                    <a:pt x="5030080" y="0"/>
                  </a:lnTo>
                  <a:lnTo>
                    <a:pt x="5030080" y="628907"/>
                  </a:lnTo>
                  <a:lnTo>
                    <a:pt x="0" y="628907"/>
                  </a:lnTo>
                  <a:close/>
                </a:path>
              </a:pathLst>
            </a:custGeom>
            <a:solidFill>
              <a:srgbClr val="4F2422"/>
            </a:solidFill>
          </p:spPr>
          <p:txBody>
            <a:bodyPr/>
            <a:lstStyle/>
            <a:p>
              <a:endParaRPr lang="en-PK"/>
            </a:p>
          </p:txBody>
        </p:sp>
        <p:sp>
          <p:nvSpPr>
            <p:cNvPr id="4" name="TextBox 4"/>
            <p:cNvSpPr txBox="1"/>
            <p:nvPr/>
          </p:nvSpPr>
          <p:spPr>
            <a:xfrm>
              <a:off x="0" y="-38100"/>
              <a:ext cx="5030080" cy="66700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4982000" y="3740466"/>
            <a:ext cx="3306000" cy="6546534"/>
          </a:xfrm>
          <a:custGeom>
            <a:avLst/>
            <a:gdLst/>
            <a:ahLst/>
            <a:cxnLst/>
            <a:rect l="l" t="t" r="r" b="b"/>
            <a:pathLst>
              <a:path w="3306000" h="6546534">
                <a:moveTo>
                  <a:pt x="0" y="0"/>
                </a:moveTo>
                <a:lnTo>
                  <a:pt x="3306000" y="0"/>
                </a:lnTo>
                <a:lnTo>
                  <a:pt x="3306000" y="6546534"/>
                </a:lnTo>
                <a:lnTo>
                  <a:pt x="0" y="6546534"/>
                </a:lnTo>
                <a:lnTo>
                  <a:pt x="0" y="0"/>
                </a:lnTo>
                <a:close/>
              </a:path>
            </a:pathLst>
          </a:custGeom>
          <a:blipFill>
            <a:blip r:embed="rId2"/>
            <a:stretch>
              <a:fillRect/>
            </a:stretch>
          </a:blipFill>
        </p:spPr>
        <p:txBody>
          <a:bodyPr/>
          <a:lstStyle/>
          <a:p>
            <a:endParaRPr lang="en-PK"/>
          </a:p>
        </p:txBody>
      </p:sp>
      <p:sp>
        <p:nvSpPr>
          <p:cNvPr id="6" name="TextBox 6"/>
          <p:cNvSpPr txBox="1"/>
          <p:nvPr/>
        </p:nvSpPr>
        <p:spPr>
          <a:xfrm>
            <a:off x="3125460" y="220980"/>
            <a:ext cx="12037079" cy="721995"/>
          </a:xfrm>
          <a:prstGeom prst="rect">
            <a:avLst/>
          </a:prstGeom>
        </p:spPr>
        <p:txBody>
          <a:bodyPr lIns="0" tIns="0" rIns="0" bIns="0" rtlCol="0" anchor="t">
            <a:spAutoFit/>
          </a:bodyPr>
          <a:lstStyle/>
          <a:p>
            <a:pPr algn="ctr">
              <a:lnSpc>
                <a:spcPts val="5880"/>
              </a:lnSpc>
            </a:pPr>
            <a:r>
              <a:rPr lang="en-US" sz="4200">
                <a:solidFill>
                  <a:srgbClr val="4F2422"/>
                </a:solidFill>
                <a:latin typeface="Bobby Jones"/>
                <a:ea typeface="Bobby Jones"/>
                <a:cs typeface="Bobby Jones"/>
                <a:sym typeface="Bobby Jones"/>
              </a:rPr>
              <a:t>Current human rights issues in Pakistan</a:t>
            </a:r>
          </a:p>
        </p:txBody>
      </p:sp>
      <p:sp>
        <p:nvSpPr>
          <p:cNvPr id="7" name="TextBox 7"/>
          <p:cNvSpPr txBox="1"/>
          <p:nvPr/>
        </p:nvSpPr>
        <p:spPr>
          <a:xfrm>
            <a:off x="115364" y="1090295"/>
            <a:ext cx="14767208" cy="8406130"/>
          </a:xfrm>
          <a:prstGeom prst="rect">
            <a:avLst/>
          </a:prstGeom>
        </p:spPr>
        <p:txBody>
          <a:bodyPr lIns="0" tIns="0" rIns="0" bIns="0" rtlCol="0" anchor="t">
            <a:spAutoFit/>
          </a:bodyPr>
          <a:lstStyle/>
          <a:p>
            <a:pPr algn="l">
              <a:lnSpc>
                <a:spcPts val="3919"/>
              </a:lnSpc>
            </a:pPr>
            <a:r>
              <a:rPr lang="en-US" sz="2799" spc="33">
                <a:solidFill>
                  <a:srgbClr val="4F2422"/>
                </a:solidFill>
                <a:latin typeface="Nunito Sans Condensed"/>
                <a:ea typeface="Nunito Sans Condensed"/>
                <a:cs typeface="Nunito Sans Condensed"/>
                <a:sym typeface="Nunito Sans Condensed"/>
              </a:rPr>
              <a:t>Pakistan faces several human rights challenges that affect various segments of its population. Some of the most pressing human rights issues include:</a:t>
            </a:r>
          </a:p>
          <a:p>
            <a:pPr marL="604519" lvl="1" indent="-302260" algn="l">
              <a:lnSpc>
                <a:spcPts val="3919"/>
              </a:lnSpc>
              <a:buFont typeface="Arial"/>
              <a:buChar char="•"/>
            </a:pPr>
            <a:r>
              <a:rPr lang="en-US" sz="2799" b="1" spc="33">
                <a:solidFill>
                  <a:srgbClr val="4F2422"/>
                </a:solidFill>
                <a:latin typeface="Nunito Sans Condensed Bold"/>
                <a:ea typeface="Nunito Sans Condensed Bold"/>
                <a:cs typeface="Nunito Sans Condensed Bold"/>
                <a:sym typeface="Nunito Sans Condensed Bold"/>
              </a:rPr>
              <a:t>1. Freedom of Expression</a:t>
            </a:r>
          </a:p>
          <a:p>
            <a:pPr marL="604519" lvl="1" indent="-302260" algn="l">
              <a:lnSpc>
                <a:spcPts val="3919"/>
              </a:lnSpc>
              <a:buFont typeface="Arial"/>
              <a:buChar char="•"/>
            </a:pPr>
            <a:r>
              <a:rPr lang="en-US" sz="2799" b="1" spc="33">
                <a:solidFill>
                  <a:srgbClr val="4F2422"/>
                </a:solidFill>
                <a:latin typeface="Nunito Sans Condensed Bold"/>
                <a:ea typeface="Nunito Sans Condensed Bold"/>
                <a:cs typeface="Nunito Sans Condensed Bold"/>
                <a:sym typeface="Nunito Sans Condensed Bold"/>
              </a:rPr>
              <a:t>Media Censorship</a:t>
            </a:r>
            <a:r>
              <a:rPr lang="en-US" sz="2799" spc="33">
                <a:solidFill>
                  <a:srgbClr val="4F2422"/>
                </a:solidFill>
                <a:latin typeface="Nunito Sans Condensed"/>
                <a:ea typeface="Nunito Sans Condensed"/>
                <a:cs typeface="Nunito Sans Condensed"/>
                <a:sym typeface="Nunito Sans Condensed"/>
              </a:rPr>
              <a:t>: Journalists and media organizations often face threats, intimidation, and legal action for reporting on sensitive topics such as government policies, military actions, and corruption.</a:t>
            </a:r>
          </a:p>
          <a:p>
            <a:pPr marL="604519" lvl="1" indent="-302260" algn="l">
              <a:lnSpc>
                <a:spcPts val="3919"/>
              </a:lnSpc>
              <a:buFont typeface="Arial"/>
              <a:buChar char="•"/>
            </a:pPr>
            <a:r>
              <a:rPr lang="en-US" sz="2799" b="1" spc="33">
                <a:solidFill>
                  <a:srgbClr val="4F2422"/>
                </a:solidFill>
                <a:latin typeface="Nunito Sans Condensed Bold"/>
                <a:ea typeface="Nunito Sans Condensed Bold"/>
                <a:cs typeface="Nunito Sans Condensed Bold"/>
                <a:sym typeface="Nunito Sans Condensed Bold"/>
              </a:rPr>
              <a:t>Online Censorship</a:t>
            </a:r>
            <a:r>
              <a:rPr lang="en-US" sz="2799" spc="33">
                <a:solidFill>
                  <a:srgbClr val="4F2422"/>
                </a:solidFill>
                <a:latin typeface="Nunito Sans Condensed"/>
                <a:ea typeface="Nunito Sans Condensed"/>
                <a:cs typeface="Nunito Sans Condensed"/>
                <a:sym typeface="Nunito Sans Condensed"/>
              </a:rPr>
              <a:t>: Social media platforms and websites are frequently blocked, and there are laws to restrict online content, which limits free speech.</a:t>
            </a:r>
          </a:p>
          <a:p>
            <a:pPr marL="604519" lvl="1" indent="-302260" algn="l">
              <a:lnSpc>
                <a:spcPts val="3919"/>
              </a:lnSpc>
              <a:buFont typeface="Arial"/>
              <a:buChar char="•"/>
            </a:pPr>
            <a:r>
              <a:rPr lang="en-US" sz="2799" b="1" spc="33">
                <a:solidFill>
                  <a:srgbClr val="4F2422"/>
                </a:solidFill>
                <a:latin typeface="Nunito Sans Condensed Bold"/>
                <a:ea typeface="Nunito Sans Condensed Bold"/>
                <a:cs typeface="Nunito Sans Condensed Bold"/>
                <a:sym typeface="Nunito Sans Condensed Bold"/>
              </a:rPr>
              <a:t>2. Religious Freedom</a:t>
            </a:r>
          </a:p>
          <a:p>
            <a:pPr marL="604519" lvl="1" indent="-302260" algn="l">
              <a:lnSpc>
                <a:spcPts val="3919"/>
              </a:lnSpc>
              <a:buFont typeface="Arial"/>
              <a:buChar char="•"/>
            </a:pPr>
            <a:r>
              <a:rPr lang="en-US" sz="2799" b="1" spc="33">
                <a:solidFill>
                  <a:srgbClr val="4F2422"/>
                </a:solidFill>
                <a:latin typeface="Nunito Sans Condensed Bold"/>
                <a:ea typeface="Nunito Sans Condensed Bold"/>
                <a:cs typeface="Nunito Sans Condensed Bold"/>
                <a:sym typeface="Nunito Sans Condensed Bold"/>
              </a:rPr>
              <a:t>Persecution of Religious Minorities</a:t>
            </a:r>
            <a:r>
              <a:rPr lang="en-US" sz="2799" spc="33">
                <a:solidFill>
                  <a:srgbClr val="4F2422"/>
                </a:solidFill>
                <a:latin typeface="Nunito Sans Condensed"/>
                <a:ea typeface="Nunito Sans Condensed"/>
                <a:cs typeface="Nunito Sans Condensed"/>
                <a:sym typeface="Nunito Sans Condensed"/>
              </a:rPr>
              <a:t>: Religious minorities, including Christians, Hindus, Sikhs, and Ahmadis, face discrimination and violence. Blasphemy laws are often misused to target individuals from minority faiths, leading to harassment, imprisonment, or even death.</a:t>
            </a:r>
          </a:p>
          <a:p>
            <a:pPr marL="604519" lvl="1" indent="-302260" algn="l">
              <a:lnSpc>
                <a:spcPts val="3919"/>
              </a:lnSpc>
              <a:buFont typeface="Arial"/>
              <a:buChar char="•"/>
            </a:pPr>
            <a:r>
              <a:rPr lang="en-US" sz="2799" b="1" spc="33">
                <a:solidFill>
                  <a:srgbClr val="4F2422"/>
                </a:solidFill>
                <a:latin typeface="Nunito Sans Condensed Bold"/>
                <a:ea typeface="Nunito Sans Condensed Bold"/>
                <a:cs typeface="Nunito Sans Condensed Bold"/>
                <a:sym typeface="Nunito Sans Condensed Bold"/>
              </a:rPr>
              <a:t>Forced Conversions</a:t>
            </a:r>
            <a:r>
              <a:rPr lang="en-US" sz="2799" spc="33">
                <a:solidFill>
                  <a:srgbClr val="4F2422"/>
                </a:solidFill>
                <a:latin typeface="Nunito Sans Condensed"/>
                <a:ea typeface="Nunito Sans Condensed"/>
                <a:cs typeface="Nunito Sans Condensed"/>
                <a:sym typeface="Nunito Sans Condensed"/>
              </a:rPr>
              <a:t>: Particularly among religious minorities, reports of forced conversions, especially of young women, are prevalent.</a:t>
            </a:r>
          </a:p>
          <a:p>
            <a:pPr marL="604519" lvl="1" indent="-302260" algn="l">
              <a:lnSpc>
                <a:spcPts val="3919"/>
              </a:lnSpc>
              <a:buFont typeface="Arial"/>
              <a:buChar char="•"/>
            </a:pPr>
            <a:r>
              <a:rPr lang="en-US" sz="2799" b="1" spc="33">
                <a:solidFill>
                  <a:srgbClr val="4F2422"/>
                </a:solidFill>
                <a:latin typeface="Nunito Sans Condensed Bold"/>
                <a:ea typeface="Nunito Sans Condensed Bold"/>
                <a:cs typeface="Nunito Sans Condensed Bold"/>
                <a:sym typeface="Nunito Sans Condensed Bold"/>
              </a:rPr>
              <a:t>3. Gender Equality and Women's Rights</a:t>
            </a:r>
          </a:p>
          <a:p>
            <a:pPr marL="604519" lvl="1" indent="-302260" algn="l">
              <a:lnSpc>
                <a:spcPts val="3919"/>
              </a:lnSpc>
              <a:buFont typeface="Arial"/>
              <a:buChar char="•"/>
            </a:pPr>
            <a:r>
              <a:rPr lang="en-US" sz="2799" b="1" spc="33">
                <a:solidFill>
                  <a:srgbClr val="4F2422"/>
                </a:solidFill>
                <a:latin typeface="Nunito Sans Condensed Bold"/>
                <a:ea typeface="Nunito Sans Condensed Bold"/>
                <a:cs typeface="Nunito Sans Condensed Bold"/>
                <a:sym typeface="Nunito Sans Condensed Bold"/>
              </a:rPr>
              <a:t>Violence Against Women</a:t>
            </a:r>
            <a:r>
              <a:rPr lang="en-US" sz="2799" spc="33">
                <a:solidFill>
                  <a:srgbClr val="4F2422"/>
                </a:solidFill>
                <a:latin typeface="Nunito Sans Condensed"/>
                <a:ea typeface="Nunito Sans Condensed"/>
                <a:cs typeface="Nunito Sans Condensed"/>
                <a:sym typeface="Nunito Sans Condensed"/>
              </a:rPr>
              <a:t>: Domestic violence, honor killings, acid attacks, and sexual violence remain widespread issues in Pakistan.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BDAD3"/>
        </a:solidFill>
        <a:effectLst/>
      </p:bgPr>
    </p:bg>
    <p:spTree>
      <p:nvGrpSpPr>
        <p:cNvPr id="1" name=""/>
        <p:cNvGrpSpPr/>
        <p:nvPr/>
      </p:nvGrpSpPr>
      <p:grpSpPr>
        <a:xfrm>
          <a:off x="0" y="0"/>
          <a:ext cx="0" cy="0"/>
          <a:chOff x="0" y="0"/>
          <a:chExt cx="0" cy="0"/>
        </a:xfrm>
      </p:grpSpPr>
      <p:grpSp>
        <p:nvGrpSpPr>
          <p:cNvPr id="2" name="Group 2"/>
          <p:cNvGrpSpPr/>
          <p:nvPr/>
        </p:nvGrpSpPr>
        <p:grpSpPr>
          <a:xfrm>
            <a:off x="-405292" y="9772650"/>
            <a:ext cx="19098585" cy="2387881"/>
            <a:chOff x="0" y="0"/>
            <a:chExt cx="5030080" cy="628907"/>
          </a:xfrm>
        </p:grpSpPr>
        <p:sp>
          <p:nvSpPr>
            <p:cNvPr id="3" name="Freeform 3"/>
            <p:cNvSpPr/>
            <p:nvPr/>
          </p:nvSpPr>
          <p:spPr>
            <a:xfrm>
              <a:off x="0" y="0"/>
              <a:ext cx="5030080" cy="628907"/>
            </a:xfrm>
            <a:custGeom>
              <a:avLst/>
              <a:gdLst/>
              <a:ahLst/>
              <a:cxnLst/>
              <a:rect l="l" t="t" r="r" b="b"/>
              <a:pathLst>
                <a:path w="5030080" h="628907">
                  <a:moveTo>
                    <a:pt x="0" y="0"/>
                  </a:moveTo>
                  <a:lnTo>
                    <a:pt x="5030080" y="0"/>
                  </a:lnTo>
                  <a:lnTo>
                    <a:pt x="5030080" y="628907"/>
                  </a:lnTo>
                  <a:lnTo>
                    <a:pt x="0" y="628907"/>
                  </a:lnTo>
                  <a:close/>
                </a:path>
              </a:pathLst>
            </a:custGeom>
            <a:solidFill>
              <a:srgbClr val="415866"/>
            </a:solidFill>
          </p:spPr>
          <p:txBody>
            <a:bodyPr/>
            <a:lstStyle/>
            <a:p>
              <a:endParaRPr lang="en-PK"/>
            </a:p>
          </p:txBody>
        </p:sp>
        <p:sp>
          <p:nvSpPr>
            <p:cNvPr id="4" name="TextBox 4"/>
            <p:cNvSpPr txBox="1"/>
            <p:nvPr/>
          </p:nvSpPr>
          <p:spPr>
            <a:xfrm>
              <a:off x="0" y="-38100"/>
              <a:ext cx="5030080" cy="66700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0" y="2013483"/>
            <a:ext cx="4626576" cy="8116800"/>
          </a:xfrm>
          <a:custGeom>
            <a:avLst/>
            <a:gdLst/>
            <a:ahLst/>
            <a:cxnLst/>
            <a:rect l="l" t="t" r="r" b="b"/>
            <a:pathLst>
              <a:path w="4626576" h="8116800">
                <a:moveTo>
                  <a:pt x="0" y="0"/>
                </a:moveTo>
                <a:lnTo>
                  <a:pt x="4626576" y="0"/>
                </a:lnTo>
                <a:lnTo>
                  <a:pt x="4626576" y="8116800"/>
                </a:lnTo>
                <a:lnTo>
                  <a:pt x="0" y="8116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PK"/>
          </a:p>
        </p:txBody>
      </p:sp>
      <p:sp>
        <p:nvSpPr>
          <p:cNvPr id="6" name="TextBox 6"/>
          <p:cNvSpPr txBox="1"/>
          <p:nvPr/>
        </p:nvSpPr>
        <p:spPr>
          <a:xfrm>
            <a:off x="4626576" y="391067"/>
            <a:ext cx="13393916" cy="9396730"/>
          </a:xfrm>
          <a:prstGeom prst="rect">
            <a:avLst/>
          </a:prstGeom>
        </p:spPr>
        <p:txBody>
          <a:bodyPr lIns="0" tIns="0" rIns="0" bIns="0" rtlCol="0" anchor="t">
            <a:spAutoFit/>
          </a:bodyPr>
          <a:lstStyle/>
          <a:p>
            <a:pPr marL="604519" lvl="1" indent="-302260" algn="l">
              <a:lnSpc>
                <a:spcPts val="3919"/>
              </a:lnSpc>
              <a:buFont typeface="Arial"/>
              <a:buChar char="•"/>
            </a:pPr>
            <a:r>
              <a:rPr lang="en-US" sz="2799" b="1" spc="33">
                <a:solidFill>
                  <a:srgbClr val="523434"/>
                </a:solidFill>
                <a:latin typeface="Nunito Sans Condensed Bold"/>
                <a:ea typeface="Nunito Sans Condensed Bold"/>
                <a:cs typeface="Nunito Sans Condensed Bold"/>
                <a:sym typeface="Nunito Sans Condensed Bold"/>
              </a:rPr>
              <a:t>Unequal Access to Justice</a:t>
            </a:r>
            <a:r>
              <a:rPr lang="en-US" sz="2799" spc="33">
                <a:solidFill>
                  <a:srgbClr val="523434"/>
                </a:solidFill>
                <a:latin typeface="Nunito Sans Condensed"/>
                <a:ea typeface="Nunito Sans Condensed"/>
                <a:cs typeface="Nunito Sans Condensed"/>
                <a:sym typeface="Nunito Sans Condensed"/>
              </a:rPr>
              <a:t>: Women often face discrimination in legal and social systems, and there is a lack of adequate legal protection and support for victims of gender-based violence.</a:t>
            </a:r>
          </a:p>
          <a:p>
            <a:pPr marL="604519" lvl="1" indent="-302260" algn="l">
              <a:lnSpc>
                <a:spcPts val="3919"/>
              </a:lnSpc>
              <a:buFont typeface="Arial"/>
              <a:buChar char="•"/>
            </a:pPr>
            <a:r>
              <a:rPr lang="en-US" sz="2799" b="1" spc="33">
                <a:solidFill>
                  <a:srgbClr val="523434"/>
                </a:solidFill>
                <a:latin typeface="Nunito Sans Condensed Bold"/>
                <a:ea typeface="Nunito Sans Condensed Bold"/>
                <a:cs typeface="Nunito Sans Condensed Bold"/>
                <a:sym typeface="Nunito Sans Condensed Bold"/>
              </a:rPr>
              <a:t>Child Marriage</a:t>
            </a:r>
            <a:r>
              <a:rPr lang="en-US" sz="2799" spc="33">
                <a:solidFill>
                  <a:srgbClr val="523434"/>
                </a:solidFill>
                <a:latin typeface="Nunito Sans Condensed"/>
                <a:ea typeface="Nunito Sans Condensed"/>
                <a:cs typeface="Nunito Sans Condensed"/>
                <a:sym typeface="Nunito Sans Condensed"/>
              </a:rPr>
              <a:t>: Child marriage is still prevalent in rural areas, despite legal prohibitions.</a:t>
            </a:r>
          </a:p>
          <a:p>
            <a:pPr marL="604519" lvl="1" indent="-302260" algn="l">
              <a:lnSpc>
                <a:spcPts val="3919"/>
              </a:lnSpc>
              <a:buFont typeface="Arial"/>
              <a:buChar char="•"/>
            </a:pPr>
            <a:r>
              <a:rPr lang="en-US" sz="2799" b="1" spc="33">
                <a:solidFill>
                  <a:srgbClr val="523434"/>
                </a:solidFill>
                <a:latin typeface="Nunito Sans Condensed Bold"/>
                <a:ea typeface="Nunito Sans Condensed Bold"/>
                <a:cs typeface="Nunito Sans Condensed Bold"/>
                <a:sym typeface="Nunito Sans Condensed Bold"/>
              </a:rPr>
              <a:t>4. Discrimination and Minority Rights</a:t>
            </a:r>
          </a:p>
          <a:p>
            <a:pPr marL="604519" lvl="1" indent="-302260" algn="l">
              <a:lnSpc>
                <a:spcPts val="3919"/>
              </a:lnSpc>
              <a:buFont typeface="Arial"/>
              <a:buChar char="•"/>
            </a:pPr>
            <a:r>
              <a:rPr lang="en-US" sz="2799" b="1" spc="33">
                <a:solidFill>
                  <a:srgbClr val="523434"/>
                </a:solidFill>
                <a:latin typeface="Nunito Sans Condensed Bold"/>
                <a:ea typeface="Nunito Sans Condensed Bold"/>
                <a:cs typeface="Nunito Sans Condensed Bold"/>
                <a:sym typeface="Nunito Sans Condensed Bold"/>
              </a:rPr>
              <a:t>Ethnic and Sectarian Discrimination</a:t>
            </a:r>
            <a:r>
              <a:rPr lang="en-US" sz="2799" spc="33">
                <a:solidFill>
                  <a:srgbClr val="523434"/>
                </a:solidFill>
                <a:latin typeface="Nunito Sans Condensed"/>
                <a:ea typeface="Nunito Sans Condensed"/>
                <a:cs typeface="Nunito Sans Condensed"/>
                <a:sym typeface="Nunito Sans Condensed"/>
              </a:rPr>
              <a:t>: Ethnic minorities such as Baloch, Pashtuns, and Sindhis face discrimination in access to resources, political representation, and employment.</a:t>
            </a:r>
          </a:p>
          <a:p>
            <a:pPr marL="604519" lvl="1" indent="-302260" algn="l">
              <a:lnSpc>
                <a:spcPts val="3919"/>
              </a:lnSpc>
              <a:buFont typeface="Arial"/>
              <a:buChar char="•"/>
            </a:pPr>
            <a:r>
              <a:rPr lang="en-US" sz="2799" b="1" spc="33">
                <a:solidFill>
                  <a:srgbClr val="523434"/>
                </a:solidFill>
                <a:latin typeface="Nunito Sans Condensed Bold"/>
                <a:ea typeface="Nunito Sans Condensed Bold"/>
                <a:cs typeface="Nunito Sans Condensed Bold"/>
                <a:sym typeface="Nunito Sans Condensed Bold"/>
              </a:rPr>
              <a:t>LGBTQ+ Rights</a:t>
            </a:r>
            <a:r>
              <a:rPr lang="en-US" sz="2799" spc="33">
                <a:solidFill>
                  <a:srgbClr val="523434"/>
                </a:solidFill>
                <a:latin typeface="Nunito Sans Condensed"/>
                <a:ea typeface="Nunito Sans Condensed"/>
                <a:cs typeface="Nunito Sans Condensed"/>
                <a:sym typeface="Nunito Sans Condensed"/>
              </a:rPr>
              <a:t>: LGBTQ+ individuals continue to face significant stigma, harassment, and violence. Pakistan’s laws do not offer full protection to LGBTQ+ people, and social attitudes remain largely hostile.</a:t>
            </a:r>
          </a:p>
          <a:p>
            <a:pPr marL="604519" lvl="1" indent="-302260" algn="l">
              <a:lnSpc>
                <a:spcPts val="3919"/>
              </a:lnSpc>
              <a:buFont typeface="Arial"/>
              <a:buChar char="•"/>
            </a:pPr>
            <a:r>
              <a:rPr lang="en-US" sz="2799" b="1" spc="33">
                <a:solidFill>
                  <a:srgbClr val="523434"/>
                </a:solidFill>
                <a:latin typeface="Nunito Sans Condensed Bold"/>
                <a:ea typeface="Nunito Sans Condensed Bold"/>
                <a:cs typeface="Nunito Sans Condensed Bold"/>
                <a:sym typeface="Nunito Sans Condensed Bold"/>
              </a:rPr>
              <a:t>5. Enforced Disappearances and Extrajudicial Killings</a:t>
            </a:r>
          </a:p>
          <a:p>
            <a:pPr marL="604519" lvl="1" indent="-302260" algn="l">
              <a:lnSpc>
                <a:spcPts val="3919"/>
              </a:lnSpc>
              <a:buFont typeface="Arial"/>
              <a:buChar char="•"/>
            </a:pPr>
            <a:r>
              <a:rPr lang="en-US" sz="2799" b="1" spc="33">
                <a:solidFill>
                  <a:srgbClr val="523434"/>
                </a:solidFill>
                <a:latin typeface="Nunito Sans Condensed Bold"/>
                <a:ea typeface="Nunito Sans Condensed Bold"/>
                <a:cs typeface="Nunito Sans Condensed Bold"/>
                <a:sym typeface="Nunito Sans Condensed Bold"/>
              </a:rPr>
              <a:t>Forced Disappearances</a:t>
            </a:r>
            <a:r>
              <a:rPr lang="en-US" sz="2799" spc="33">
                <a:solidFill>
                  <a:srgbClr val="523434"/>
                </a:solidFill>
                <a:latin typeface="Nunito Sans Condensed"/>
                <a:ea typeface="Nunito Sans Condensed"/>
                <a:cs typeface="Nunito Sans Condensed"/>
                <a:sym typeface="Nunito Sans Condensed"/>
              </a:rPr>
              <a:t>: Human rights organizations report that individuals, particularly political activists, journalists, and human rights defenders, have been forcibly disappeared by state security agencies.</a:t>
            </a:r>
          </a:p>
          <a:p>
            <a:pPr marL="604519" lvl="1" indent="-302260" algn="l">
              <a:lnSpc>
                <a:spcPts val="3919"/>
              </a:lnSpc>
              <a:buFont typeface="Arial"/>
              <a:buChar char="•"/>
            </a:pPr>
            <a:r>
              <a:rPr lang="en-US" sz="2799" b="1" spc="33">
                <a:solidFill>
                  <a:srgbClr val="523434"/>
                </a:solidFill>
                <a:latin typeface="Nunito Sans Condensed Bold"/>
                <a:ea typeface="Nunito Sans Condensed Bold"/>
                <a:cs typeface="Nunito Sans Condensed Bold"/>
                <a:sym typeface="Nunito Sans Condensed Bold"/>
              </a:rPr>
              <a:t>Extrajudicial Killings</a:t>
            </a:r>
            <a:r>
              <a:rPr lang="en-US" sz="2799" spc="33">
                <a:solidFill>
                  <a:srgbClr val="523434"/>
                </a:solidFill>
                <a:latin typeface="Nunito Sans Condensed"/>
                <a:ea typeface="Nunito Sans Condensed"/>
                <a:cs typeface="Nunito Sans Condensed"/>
                <a:sym typeface="Nunito Sans Condensed"/>
              </a:rPr>
              <a:t>: Law enforcement and military forces are often accused of carrying out extrajudicial killings in the name of counterterrorism or anti-crime operations.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DDDCE"/>
        </a:solidFill>
        <a:effectLst/>
      </p:bgPr>
    </p:bg>
    <p:spTree>
      <p:nvGrpSpPr>
        <p:cNvPr id="1" name=""/>
        <p:cNvGrpSpPr/>
        <p:nvPr/>
      </p:nvGrpSpPr>
      <p:grpSpPr>
        <a:xfrm>
          <a:off x="0" y="0"/>
          <a:ext cx="0" cy="0"/>
          <a:chOff x="0" y="0"/>
          <a:chExt cx="0" cy="0"/>
        </a:xfrm>
      </p:grpSpPr>
      <p:grpSp>
        <p:nvGrpSpPr>
          <p:cNvPr id="2" name="Group 2"/>
          <p:cNvGrpSpPr/>
          <p:nvPr/>
        </p:nvGrpSpPr>
        <p:grpSpPr>
          <a:xfrm>
            <a:off x="-405292" y="9303808"/>
            <a:ext cx="19098585" cy="2387881"/>
            <a:chOff x="0" y="0"/>
            <a:chExt cx="5030080" cy="628907"/>
          </a:xfrm>
        </p:grpSpPr>
        <p:sp>
          <p:nvSpPr>
            <p:cNvPr id="3" name="Freeform 3"/>
            <p:cNvSpPr/>
            <p:nvPr/>
          </p:nvSpPr>
          <p:spPr>
            <a:xfrm>
              <a:off x="0" y="0"/>
              <a:ext cx="5030080" cy="628907"/>
            </a:xfrm>
            <a:custGeom>
              <a:avLst/>
              <a:gdLst/>
              <a:ahLst/>
              <a:cxnLst/>
              <a:rect l="l" t="t" r="r" b="b"/>
              <a:pathLst>
                <a:path w="5030080" h="628907">
                  <a:moveTo>
                    <a:pt x="0" y="0"/>
                  </a:moveTo>
                  <a:lnTo>
                    <a:pt x="5030080" y="0"/>
                  </a:lnTo>
                  <a:lnTo>
                    <a:pt x="5030080" y="628907"/>
                  </a:lnTo>
                  <a:lnTo>
                    <a:pt x="0" y="628907"/>
                  </a:lnTo>
                  <a:close/>
                </a:path>
              </a:pathLst>
            </a:custGeom>
            <a:solidFill>
              <a:srgbClr val="4F2422"/>
            </a:solidFill>
          </p:spPr>
          <p:txBody>
            <a:bodyPr/>
            <a:lstStyle/>
            <a:p>
              <a:endParaRPr lang="en-PK"/>
            </a:p>
          </p:txBody>
        </p:sp>
        <p:sp>
          <p:nvSpPr>
            <p:cNvPr id="4" name="TextBox 4"/>
            <p:cNvSpPr txBox="1"/>
            <p:nvPr/>
          </p:nvSpPr>
          <p:spPr>
            <a:xfrm>
              <a:off x="0" y="-38100"/>
              <a:ext cx="5030080" cy="667007"/>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flipH="1">
            <a:off x="-4280781" y="2044031"/>
            <a:ext cx="10618962" cy="8242969"/>
          </a:xfrm>
          <a:custGeom>
            <a:avLst/>
            <a:gdLst/>
            <a:ahLst/>
            <a:cxnLst/>
            <a:rect l="l" t="t" r="r" b="b"/>
            <a:pathLst>
              <a:path w="10618962" h="8242969">
                <a:moveTo>
                  <a:pt x="10618962" y="0"/>
                </a:moveTo>
                <a:lnTo>
                  <a:pt x="0" y="0"/>
                </a:lnTo>
                <a:lnTo>
                  <a:pt x="0" y="8242969"/>
                </a:lnTo>
                <a:lnTo>
                  <a:pt x="10618962" y="8242969"/>
                </a:lnTo>
                <a:lnTo>
                  <a:pt x="10618962"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PK"/>
          </a:p>
        </p:txBody>
      </p:sp>
      <p:sp>
        <p:nvSpPr>
          <p:cNvPr id="6" name="TextBox 6"/>
          <p:cNvSpPr txBox="1"/>
          <p:nvPr/>
        </p:nvSpPr>
        <p:spPr>
          <a:xfrm>
            <a:off x="5856038" y="650663"/>
            <a:ext cx="11872390" cy="8405495"/>
          </a:xfrm>
          <a:prstGeom prst="rect">
            <a:avLst/>
          </a:prstGeom>
        </p:spPr>
        <p:txBody>
          <a:bodyPr lIns="0" tIns="0" rIns="0" bIns="0" rtlCol="0" anchor="t">
            <a:spAutoFit/>
          </a:bodyPr>
          <a:lstStyle/>
          <a:p>
            <a:pPr marL="690881" lvl="1" indent="-345440" algn="l">
              <a:lnSpc>
                <a:spcPts val="4480"/>
              </a:lnSpc>
              <a:buFont typeface="Arial"/>
              <a:buChar char="•"/>
            </a:pPr>
            <a:r>
              <a:rPr lang="en-US" sz="3200" b="1" spc="38">
                <a:solidFill>
                  <a:srgbClr val="4F2422"/>
                </a:solidFill>
                <a:latin typeface="Nunito Sans Condensed Bold"/>
                <a:ea typeface="Nunito Sans Condensed Bold"/>
                <a:cs typeface="Nunito Sans Condensed Bold"/>
                <a:sym typeface="Nunito Sans Condensed Bold"/>
              </a:rPr>
              <a:t>6. Freedom of Assembly and Association</a:t>
            </a:r>
          </a:p>
          <a:p>
            <a:pPr marL="690881" lvl="1" indent="-345440" algn="l">
              <a:lnSpc>
                <a:spcPts val="4480"/>
              </a:lnSpc>
              <a:buFont typeface="Arial"/>
              <a:buChar char="•"/>
            </a:pPr>
            <a:r>
              <a:rPr lang="en-US" sz="3200" b="1" spc="38">
                <a:solidFill>
                  <a:srgbClr val="4F2422"/>
                </a:solidFill>
                <a:latin typeface="Nunito Sans Condensed Bold"/>
                <a:ea typeface="Nunito Sans Condensed Bold"/>
                <a:cs typeface="Nunito Sans Condensed Bold"/>
                <a:sym typeface="Nunito Sans Condensed Bold"/>
              </a:rPr>
              <a:t>Suppression of Protests</a:t>
            </a:r>
            <a:r>
              <a:rPr lang="en-US" sz="3200" spc="38">
                <a:solidFill>
                  <a:srgbClr val="4F2422"/>
                </a:solidFill>
                <a:latin typeface="Nunito Sans Condensed"/>
                <a:ea typeface="Nunito Sans Condensed"/>
                <a:cs typeface="Nunito Sans Condensed"/>
                <a:sym typeface="Nunito Sans Condensed"/>
              </a:rPr>
              <a:t>: Activists, students, and civil society organizations that engage in protests or criticize government policies are often met with violent repression, arrests, and threats.</a:t>
            </a:r>
          </a:p>
          <a:p>
            <a:pPr marL="690881" lvl="1" indent="-345440" algn="l">
              <a:lnSpc>
                <a:spcPts val="4480"/>
              </a:lnSpc>
              <a:buFont typeface="Arial"/>
              <a:buChar char="•"/>
            </a:pPr>
            <a:r>
              <a:rPr lang="en-US" sz="3200" b="1" spc="38">
                <a:solidFill>
                  <a:srgbClr val="4F2422"/>
                </a:solidFill>
                <a:latin typeface="Nunito Sans Condensed Bold"/>
                <a:ea typeface="Nunito Sans Condensed Bold"/>
                <a:cs typeface="Nunito Sans Condensed Bold"/>
                <a:sym typeface="Nunito Sans Condensed Bold"/>
              </a:rPr>
              <a:t>Labor Rights</a:t>
            </a:r>
            <a:r>
              <a:rPr lang="en-US" sz="3200" spc="38">
                <a:solidFill>
                  <a:srgbClr val="4F2422"/>
                </a:solidFill>
                <a:latin typeface="Nunito Sans Condensed"/>
                <a:ea typeface="Nunito Sans Condensed"/>
                <a:cs typeface="Nunito Sans Condensed"/>
                <a:sym typeface="Nunito Sans Condensed"/>
              </a:rPr>
              <a:t>: Workers, particularly in the informal sector, face exploitation and lack protection against labor rights violations. Labor unions often face restrictions and harassment</a:t>
            </a:r>
          </a:p>
          <a:p>
            <a:pPr marL="690881" lvl="1" indent="-345440" algn="l">
              <a:lnSpc>
                <a:spcPts val="4480"/>
              </a:lnSpc>
              <a:buFont typeface="Arial"/>
              <a:buChar char="•"/>
            </a:pPr>
            <a:r>
              <a:rPr lang="en-US" sz="3200" b="1" spc="38">
                <a:solidFill>
                  <a:srgbClr val="4F2422"/>
                </a:solidFill>
                <a:latin typeface="Nunito Sans Condensed Bold"/>
                <a:ea typeface="Nunito Sans Condensed Bold"/>
                <a:cs typeface="Nunito Sans Condensed Bold"/>
                <a:sym typeface="Nunito Sans Condensed Bold"/>
              </a:rPr>
              <a:t>7. Rights of Children</a:t>
            </a:r>
          </a:p>
          <a:p>
            <a:pPr marL="690881" lvl="1" indent="-345440" algn="l">
              <a:lnSpc>
                <a:spcPts val="4480"/>
              </a:lnSpc>
              <a:buFont typeface="Arial"/>
              <a:buChar char="•"/>
            </a:pPr>
            <a:r>
              <a:rPr lang="en-US" sz="3200" b="1" spc="38">
                <a:solidFill>
                  <a:srgbClr val="4F2422"/>
                </a:solidFill>
                <a:latin typeface="Nunito Sans Condensed Bold"/>
                <a:ea typeface="Nunito Sans Condensed Bold"/>
                <a:cs typeface="Nunito Sans Condensed Bold"/>
                <a:sym typeface="Nunito Sans Condensed Bold"/>
              </a:rPr>
              <a:t>•Child Labor</a:t>
            </a:r>
            <a:r>
              <a:rPr lang="en-US" sz="3200" spc="38">
                <a:solidFill>
                  <a:srgbClr val="4F2422"/>
                </a:solidFill>
                <a:latin typeface="Nunito Sans Condensed"/>
                <a:ea typeface="Nunito Sans Condensed"/>
                <a:cs typeface="Nunito Sans Condensed"/>
                <a:sym typeface="Nunito Sans Condensed"/>
              </a:rPr>
              <a:t>: Child labor is widespread, particularly in sectors such as agriculture, manufacturing, and domestic work. Children are often subjected to exploitation and hazardous working conditions.</a:t>
            </a:r>
          </a:p>
          <a:p>
            <a:pPr marL="690881" lvl="1" indent="-345440" algn="l">
              <a:lnSpc>
                <a:spcPts val="4480"/>
              </a:lnSpc>
              <a:buFont typeface="Arial"/>
              <a:buChar char="•"/>
            </a:pPr>
            <a:r>
              <a:rPr lang="en-US" sz="3200" b="1" spc="38">
                <a:solidFill>
                  <a:srgbClr val="4F2422"/>
                </a:solidFill>
                <a:latin typeface="Nunito Sans Condensed Bold"/>
                <a:ea typeface="Nunito Sans Condensed Bold"/>
                <a:cs typeface="Nunito Sans Condensed Bold"/>
                <a:sym typeface="Nunito Sans Condensed Bold"/>
              </a:rPr>
              <a:t>Access to Education</a:t>
            </a:r>
            <a:r>
              <a:rPr lang="en-US" sz="3200" spc="38">
                <a:solidFill>
                  <a:srgbClr val="4F2422"/>
                </a:solidFill>
                <a:latin typeface="Nunito Sans Condensed"/>
                <a:ea typeface="Nunito Sans Condensed"/>
                <a:cs typeface="Nunito Sans Condensed"/>
                <a:sym typeface="Nunito Sans Condensed"/>
              </a:rPr>
              <a:t>: While there have been improvements, significant barriers remain in terms of access to quality education, especially for girls and children in rural areas.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1444</Words>
  <Application>Microsoft Macintosh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Bobby Jones</vt:lpstr>
      <vt:lpstr>Calibri</vt:lpstr>
      <vt:lpstr>Nunito Sans Condensed Bold</vt:lpstr>
      <vt:lpstr>Nunito Sans Condensed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Rights, Constitutionalism, Global Citizenshipand Citizens' Responsibilities</dc:title>
  <cp:lastModifiedBy>(FA24-BSE-042) MUHAMMAD ABDULLAH</cp:lastModifiedBy>
  <cp:revision>2</cp:revision>
  <dcterms:created xsi:type="dcterms:W3CDTF">2006-08-16T00:00:00Z</dcterms:created>
  <dcterms:modified xsi:type="dcterms:W3CDTF">2025-01-05T18:12:36Z</dcterms:modified>
  <dc:identifier>DAGXfI6VpYs</dc:identifier>
</cp:coreProperties>
</file>

<file path=docProps/thumbnail.jpeg>
</file>